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83" r:id="rId5"/>
    <p:sldId id="269" r:id="rId6"/>
    <p:sldId id="333" r:id="rId7"/>
    <p:sldId id="313" r:id="rId8"/>
    <p:sldId id="314" r:id="rId9"/>
    <p:sldId id="330" r:id="rId10"/>
    <p:sldId id="322" r:id="rId11"/>
    <p:sldId id="323" r:id="rId12"/>
    <p:sldId id="336" r:id="rId13"/>
    <p:sldId id="331" r:id="rId14"/>
    <p:sldId id="334" r:id="rId15"/>
    <p:sldId id="335" r:id="rId16"/>
    <p:sldId id="337" r:id="rId17"/>
    <p:sldId id="319" r:id="rId18"/>
    <p:sldId id="291" r:id="rId19"/>
    <p:sldId id="338" r:id="rId20"/>
    <p:sldId id="326" r:id="rId21"/>
    <p:sldId id="33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B2A9"/>
    <a:srgbClr val="3F35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17"/>
    <p:restoredTop sz="46289" autoAdjust="0"/>
  </p:normalViewPr>
  <p:slideViewPr>
    <p:cSldViewPr snapToGrid="0" snapToObjects="1">
      <p:cViewPr varScale="1">
        <p:scale>
          <a:sx n="33" d="100"/>
          <a:sy n="33" d="100"/>
        </p:scale>
        <p:origin x="183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EF1AE-3BAD-4FA4-AB36-ABA2128DBF51}" type="doc">
      <dgm:prSet loTypeId="urn:microsoft.com/office/officeart/2005/8/layout/vList2" loCatId="list" qsTypeId="urn:microsoft.com/office/officeart/2005/8/quickstyle/simple3" qsCatId="simple" csTypeId="urn:microsoft.com/office/officeart/2005/8/colors/accent0_2" csCatId="mainScheme" phldr="1"/>
      <dgm:spPr/>
      <dgm:t>
        <a:bodyPr/>
        <a:lstStyle/>
        <a:p>
          <a:endParaRPr lang="en-US"/>
        </a:p>
      </dgm:t>
    </dgm:pt>
    <dgm:pt modelId="{81E24A2C-0C4C-4531-B6EE-062BAE2EAD46}">
      <dgm:prSet/>
      <dgm:spPr/>
      <dgm:t>
        <a:bodyPr/>
        <a:lstStyle/>
        <a:p>
          <a:pPr rtl="0"/>
          <a:r>
            <a:rPr lang="en-GB" b="1" dirty="0">
              <a:solidFill>
                <a:srgbClr val="3F356A"/>
              </a:solidFill>
              <a:latin typeface="Raleway"/>
            </a:rPr>
            <a:t>Long Course Loan:</a:t>
          </a:r>
          <a:r>
            <a:rPr lang="en-GB" dirty="0">
              <a:solidFill>
                <a:srgbClr val="3F356A"/>
              </a:solidFill>
              <a:latin typeface="Raleway"/>
            </a:rPr>
            <a:t> Available for full-time courses exceeding 30 weeks and 3 days.</a:t>
          </a:r>
          <a:endParaRPr lang="en-GB" dirty="0">
            <a:solidFill>
              <a:srgbClr val="3F356A"/>
            </a:solidFill>
            <a:latin typeface="Calibri Light"/>
            <a:cs typeface="Calibri Light"/>
          </a:endParaRPr>
        </a:p>
      </dgm:t>
    </dgm:pt>
    <dgm:pt modelId="{5DCB21FC-8BE8-470D-8FF2-6EE0B9A43561}" type="parTrans" cxnId="{7E4D61B9-F877-4002-84BC-2F1BA6AADE5D}">
      <dgm:prSet/>
      <dgm:spPr/>
      <dgm:t>
        <a:bodyPr/>
        <a:lstStyle/>
        <a:p>
          <a:endParaRPr lang="en-US"/>
        </a:p>
      </dgm:t>
    </dgm:pt>
    <dgm:pt modelId="{731DA266-A197-44A3-8280-785776F75EC4}" type="sibTrans" cxnId="{7E4D61B9-F877-4002-84BC-2F1BA6AADE5D}">
      <dgm:prSet/>
      <dgm:spPr/>
      <dgm:t>
        <a:bodyPr/>
        <a:lstStyle/>
        <a:p>
          <a:endParaRPr lang="en-US"/>
        </a:p>
      </dgm:t>
    </dgm:pt>
    <dgm:pt modelId="{B49535F6-BFB3-4ADA-911F-FB34532BD04B}">
      <dgm:prSet/>
      <dgm:spPr/>
      <dgm:t>
        <a:bodyPr/>
        <a:lstStyle/>
        <a:p>
          <a:r>
            <a:rPr lang="en-GB" b="1" dirty="0">
              <a:solidFill>
                <a:srgbClr val="3F356A"/>
              </a:solidFill>
              <a:latin typeface="Raleway"/>
            </a:rPr>
            <a:t>Disabled Student Allowance (DSA)</a:t>
          </a:r>
          <a:r>
            <a:rPr lang="en-GB" dirty="0">
              <a:solidFill>
                <a:srgbClr val="3F356A"/>
              </a:solidFill>
              <a:latin typeface="Raleway"/>
            </a:rPr>
            <a:t>: Not just for physical disabilities.</a:t>
          </a:r>
          <a:endParaRPr lang="en-US" dirty="0">
            <a:solidFill>
              <a:srgbClr val="3F356A"/>
            </a:solidFill>
            <a:latin typeface="Raleway"/>
          </a:endParaRPr>
        </a:p>
      </dgm:t>
    </dgm:pt>
    <dgm:pt modelId="{15A630C4-9829-4FC7-A55F-C5816839DC64}" type="parTrans" cxnId="{71C8BA2C-D801-46C8-B7AE-1D154A66A466}">
      <dgm:prSet/>
      <dgm:spPr/>
      <dgm:t>
        <a:bodyPr/>
        <a:lstStyle/>
        <a:p>
          <a:endParaRPr lang="en-US"/>
        </a:p>
      </dgm:t>
    </dgm:pt>
    <dgm:pt modelId="{B5F80560-DE42-4969-BB05-0F23A3F109D4}" type="sibTrans" cxnId="{71C8BA2C-D801-46C8-B7AE-1D154A66A466}">
      <dgm:prSet/>
      <dgm:spPr/>
      <dgm:t>
        <a:bodyPr/>
        <a:lstStyle/>
        <a:p>
          <a:endParaRPr lang="en-US"/>
        </a:p>
      </dgm:t>
    </dgm:pt>
    <dgm:pt modelId="{AABC79AB-CA45-4C10-9FFE-112977E0BDFC}">
      <dgm:prSet/>
      <dgm:spPr/>
      <dgm:t>
        <a:bodyPr/>
        <a:lstStyle/>
        <a:p>
          <a:r>
            <a:rPr lang="en-GB" b="1" dirty="0">
              <a:solidFill>
                <a:srgbClr val="3F356A"/>
              </a:solidFill>
              <a:latin typeface="Raleway"/>
            </a:rPr>
            <a:t>Parents Learning Allowance: </a:t>
          </a:r>
          <a:r>
            <a:rPr lang="en-GB" dirty="0">
              <a:solidFill>
                <a:srgbClr val="3F356A"/>
              </a:solidFill>
              <a:latin typeface="Raleway"/>
            </a:rPr>
            <a:t>If you are a parent when you are studying – means tested. </a:t>
          </a:r>
          <a:endParaRPr lang="en-US" dirty="0">
            <a:solidFill>
              <a:srgbClr val="3F356A"/>
            </a:solidFill>
            <a:latin typeface="Raleway"/>
          </a:endParaRPr>
        </a:p>
      </dgm:t>
    </dgm:pt>
    <dgm:pt modelId="{C2E3BBFF-4AD4-404A-98BB-D8F474F9F4A3}" type="parTrans" cxnId="{B005B610-587A-44FB-A054-99F57A7976D2}">
      <dgm:prSet/>
      <dgm:spPr/>
      <dgm:t>
        <a:bodyPr/>
        <a:lstStyle/>
        <a:p>
          <a:endParaRPr lang="en-US"/>
        </a:p>
      </dgm:t>
    </dgm:pt>
    <dgm:pt modelId="{359164B8-63E7-4546-B93F-72FED3857BEC}" type="sibTrans" cxnId="{B005B610-587A-44FB-A054-99F57A7976D2}">
      <dgm:prSet/>
      <dgm:spPr/>
      <dgm:t>
        <a:bodyPr/>
        <a:lstStyle/>
        <a:p>
          <a:endParaRPr lang="en-US"/>
        </a:p>
      </dgm:t>
    </dgm:pt>
    <dgm:pt modelId="{C1B3BB5F-81BA-4B07-BDF2-A493998A1006}">
      <dgm:prSet/>
      <dgm:spPr/>
      <dgm:t>
        <a:bodyPr/>
        <a:lstStyle/>
        <a:p>
          <a:r>
            <a:rPr lang="en-GB" b="1" dirty="0">
              <a:solidFill>
                <a:srgbClr val="3F356A"/>
              </a:solidFill>
              <a:latin typeface="Raleway"/>
            </a:rPr>
            <a:t>Adult Dependant Grant:</a:t>
          </a:r>
          <a:r>
            <a:rPr lang="en-GB" dirty="0">
              <a:solidFill>
                <a:srgbClr val="3F356A"/>
              </a:solidFill>
              <a:latin typeface="Raleway"/>
            </a:rPr>
            <a:t> If you are a carer for somebody else – means tested. </a:t>
          </a:r>
          <a:endParaRPr lang="en-US" dirty="0">
            <a:solidFill>
              <a:srgbClr val="3F356A"/>
            </a:solidFill>
            <a:latin typeface="Raleway"/>
          </a:endParaRPr>
        </a:p>
      </dgm:t>
    </dgm:pt>
    <dgm:pt modelId="{713FF9B0-6C72-4753-A81F-29C99341CF94}" type="parTrans" cxnId="{EC0791F8-DB82-4B0E-9D92-16D1A033FD8D}">
      <dgm:prSet/>
      <dgm:spPr/>
      <dgm:t>
        <a:bodyPr/>
        <a:lstStyle/>
        <a:p>
          <a:endParaRPr lang="en-US"/>
        </a:p>
      </dgm:t>
    </dgm:pt>
    <dgm:pt modelId="{3C48415D-6F7E-43A2-8F29-A0908AE63C7E}" type="sibTrans" cxnId="{EC0791F8-DB82-4B0E-9D92-16D1A033FD8D}">
      <dgm:prSet/>
      <dgm:spPr/>
      <dgm:t>
        <a:bodyPr/>
        <a:lstStyle/>
        <a:p>
          <a:endParaRPr lang="en-US"/>
        </a:p>
      </dgm:t>
    </dgm:pt>
    <dgm:pt modelId="{7EFCA315-1377-4185-904D-AAD1DA2D92A5}">
      <dgm:prSet phldr="0"/>
      <dgm:spPr/>
      <dgm:t>
        <a:bodyPr/>
        <a:lstStyle/>
        <a:p>
          <a:pPr rtl="0"/>
          <a:r>
            <a:rPr lang="en-GB" b="1" dirty="0">
              <a:solidFill>
                <a:srgbClr val="3F356A"/>
              </a:solidFill>
              <a:latin typeface="Raleway"/>
            </a:rPr>
            <a:t>Bursaries and Scholarships:</a:t>
          </a:r>
          <a:r>
            <a:rPr lang="en-GB" dirty="0">
              <a:solidFill>
                <a:srgbClr val="3F356A"/>
              </a:solidFill>
              <a:latin typeface="Raleway"/>
            </a:rPr>
            <a:t> Do your research to find out what is available – eligibility and criteria applies.</a:t>
          </a:r>
        </a:p>
      </dgm:t>
    </dgm:pt>
    <dgm:pt modelId="{C6C0A089-FE36-4598-BCCC-CF2A89C1F100}" type="parTrans" cxnId="{D19E38F0-5147-4BE6-941A-6E5E54166C5F}">
      <dgm:prSet/>
      <dgm:spPr/>
      <dgm:t>
        <a:bodyPr/>
        <a:lstStyle/>
        <a:p>
          <a:endParaRPr lang="en-GB"/>
        </a:p>
      </dgm:t>
    </dgm:pt>
    <dgm:pt modelId="{DCB27A4B-A9C6-490A-9751-67A6927FDEEF}" type="sibTrans" cxnId="{D19E38F0-5147-4BE6-941A-6E5E54166C5F}">
      <dgm:prSet/>
      <dgm:spPr/>
      <dgm:t>
        <a:bodyPr/>
        <a:lstStyle/>
        <a:p>
          <a:endParaRPr lang="en-GB"/>
        </a:p>
      </dgm:t>
    </dgm:pt>
    <dgm:pt modelId="{92FA3BBE-B6E8-4FB5-A5F5-CE22925FF9B1}" type="pres">
      <dgm:prSet presAssocID="{84CEF1AE-3BAD-4FA4-AB36-ABA2128DBF51}" presName="linear" presStyleCnt="0">
        <dgm:presLayoutVars>
          <dgm:animLvl val="lvl"/>
          <dgm:resizeHandles val="exact"/>
        </dgm:presLayoutVars>
      </dgm:prSet>
      <dgm:spPr/>
    </dgm:pt>
    <dgm:pt modelId="{D31BD989-8BEB-48E8-9B7E-65DF755817E7}" type="pres">
      <dgm:prSet presAssocID="{81E24A2C-0C4C-4531-B6EE-062BAE2EAD46}" presName="parentText" presStyleLbl="node1" presStyleIdx="0" presStyleCnt="5">
        <dgm:presLayoutVars>
          <dgm:chMax val="0"/>
          <dgm:bulletEnabled val="1"/>
        </dgm:presLayoutVars>
      </dgm:prSet>
      <dgm:spPr/>
    </dgm:pt>
    <dgm:pt modelId="{02731002-2EDA-4494-981C-194DD22D52A0}" type="pres">
      <dgm:prSet presAssocID="{731DA266-A197-44A3-8280-785776F75EC4}" presName="spacer" presStyleCnt="0"/>
      <dgm:spPr/>
    </dgm:pt>
    <dgm:pt modelId="{A908D307-7675-4239-8AFD-A3A75B19A6CD}" type="pres">
      <dgm:prSet presAssocID="{B49535F6-BFB3-4ADA-911F-FB34532BD04B}" presName="parentText" presStyleLbl="node1" presStyleIdx="1" presStyleCnt="5">
        <dgm:presLayoutVars>
          <dgm:chMax val="0"/>
          <dgm:bulletEnabled val="1"/>
        </dgm:presLayoutVars>
      </dgm:prSet>
      <dgm:spPr/>
    </dgm:pt>
    <dgm:pt modelId="{ED022255-9AEE-4EE5-9422-F101C4F8E96C}" type="pres">
      <dgm:prSet presAssocID="{B5F80560-DE42-4969-BB05-0F23A3F109D4}" presName="spacer" presStyleCnt="0"/>
      <dgm:spPr/>
    </dgm:pt>
    <dgm:pt modelId="{A8D7C2B4-1770-4B6E-8EBA-54F92CDCB7DE}" type="pres">
      <dgm:prSet presAssocID="{AABC79AB-CA45-4C10-9FFE-112977E0BDFC}" presName="parentText" presStyleLbl="node1" presStyleIdx="2" presStyleCnt="5">
        <dgm:presLayoutVars>
          <dgm:chMax val="0"/>
          <dgm:bulletEnabled val="1"/>
        </dgm:presLayoutVars>
      </dgm:prSet>
      <dgm:spPr/>
    </dgm:pt>
    <dgm:pt modelId="{E872649D-C9DE-4145-8869-BFFDDD8B5DAE}" type="pres">
      <dgm:prSet presAssocID="{359164B8-63E7-4546-B93F-72FED3857BEC}" presName="spacer" presStyleCnt="0"/>
      <dgm:spPr/>
    </dgm:pt>
    <dgm:pt modelId="{D1893C49-1628-46AD-AE55-90475FCF52DA}" type="pres">
      <dgm:prSet presAssocID="{C1B3BB5F-81BA-4B07-BDF2-A493998A1006}" presName="parentText" presStyleLbl="node1" presStyleIdx="3" presStyleCnt="5">
        <dgm:presLayoutVars>
          <dgm:chMax val="0"/>
          <dgm:bulletEnabled val="1"/>
        </dgm:presLayoutVars>
      </dgm:prSet>
      <dgm:spPr/>
    </dgm:pt>
    <dgm:pt modelId="{ADF31D22-FCE6-44E2-9871-5FC347022E87}" type="pres">
      <dgm:prSet presAssocID="{3C48415D-6F7E-43A2-8F29-A0908AE63C7E}" presName="spacer" presStyleCnt="0"/>
      <dgm:spPr/>
    </dgm:pt>
    <dgm:pt modelId="{8A47F485-E9C2-4BA2-9764-A996316D364E}" type="pres">
      <dgm:prSet presAssocID="{7EFCA315-1377-4185-904D-AAD1DA2D92A5}" presName="parentText" presStyleLbl="node1" presStyleIdx="4" presStyleCnt="5">
        <dgm:presLayoutVars>
          <dgm:chMax val="0"/>
          <dgm:bulletEnabled val="1"/>
        </dgm:presLayoutVars>
      </dgm:prSet>
      <dgm:spPr/>
    </dgm:pt>
  </dgm:ptLst>
  <dgm:cxnLst>
    <dgm:cxn modelId="{DC8DCE0F-D6D6-4585-978F-D267AAE65D51}" type="presOf" srcId="{84CEF1AE-3BAD-4FA4-AB36-ABA2128DBF51}" destId="{92FA3BBE-B6E8-4FB5-A5F5-CE22925FF9B1}" srcOrd="0" destOrd="0" presId="urn:microsoft.com/office/officeart/2005/8/layout/vList2"/>
    <dgm:cxn modelId="{B005B610-587A-44FB-A054-99F57A7976D2}" srcId="{84CEF1AE-3BAD-4FA4-AB36-ABA2128DBF51}" destId="{AABC79AB-CA45-4C10-9FFE-112977E0BDFC}" srcOrd="2" destOrd="0" parTransId="{C2E3BBFF-4AD4-404A-98BB-D8F474F9F4A3}" sibTransId="{359164B8-63E7-4546-B93F-72FED3857BEC}"/>
    <dgm:cxn modelId="{71C8BA2C-D801-46C8-B7AE-1D154A66A466}" srcId="{84CEF1AE-3BAD-4FA4-AB36-ABA2128DBF51}" destId="{B49535F6-BFB3-4ADA-911F-FB34532BD04B}" srcOrd="1" destOrd="0" parTransId="{15A630C4-9829-4FC7-A55F-C5816839DC64}" sibTransId="{B5F80560-DE42-4969-BB05-0F23A3F109D4}"/>
    <dgm:cxn modelId="{6744D55D-9D7D-4D53-95D0-82119DFB9AF1}" type="presOf" srcId="{81E24A2C-0C4C-4531-B6EE-062BAE2EAD46}" destId="{D31BD989-8BEB-48E8-9B7E-65DF755817E7}" srcOrd="0" destOrd="0" presId="urn:microsoft.com/office/officeart/2005/8/layout/vList2"/>
    <dgm:cxn modelId="{8E6C0F59-51D9-4A8C-A9E3-0374E7AF92ED}" type="presOf" srcId="{7EFCA315-1377-4185-904D-AAD1DA2D92A5}" destId="{8A47F485-E9C2-4BA2-9764-A996316D364E}" srcOrd="0" destOrd="0" presId="urn:microsoft.com/office/officeart/2005/8/layout/vList2"/>
    <dgm:cxn modelId="{8650E8B0-1A14-414F-814E-EBD3EFFD65B4}" type="presOf" srcId="{C1B3BB5F-81BA-4B07-BDF2-A493998A1006}" destId="{D1893C49-1628-46AD-AE55-90475FCF52DA}" srcOrd="0" destOrd="0" presId="urn:microsoft.com/office/officeart/2005/8/layout/vList2"/>
    <dgm:cxn modelId="{7E4D61B9-F877-4002-84BC-2F1BA6AADE5D}" srcId="{84CEF1AE-3BAD-4FA4-AB36-ABA2128DBF51}" destId="{81E24A2C-0C4C-4531-B6EE-062BAE2EAD46}" srcOrd="0" destOrd="0" parTransId="{5DCB21FC-8BE8-470D-8FF2-6EE0B9A43561}" sibTransId="{731DA266-A197-44A3-8280-785776F75EC4}"/>
    <dgm:cxn modelId="{256862C2-6D34-4ABD-A751-9D636DB62FD4}" type="presOf" srcId="{B49535F6-BFB3-4ADA-911F-FB34532BD04B}" destId="{A908D307-7675-4239-8AFD-A3A75B19A6CD}" srcOrd="0" destOrd="0" presId="urn:microsoft.com/office/officeart/2005/8/layout/vList2"/>
    <dgm:cxn modelId="{4ED7A4CA-1D45-43AF-BD95-28F4D9134B11}" type="presOf" srcId="{AABC79AB-CA45-4C10-9FFE-112977E0BDFC}" destId="{A8D7C2B4-1770-4B6E-8EBA-54F92CDCB7DE}" srcOrd="0" destOrd="0" presId="urn:microsoft.com/office/officeart/2005/8/layout/vList2"/>
    <dgm:cxn modelId="{D19E38F0-5147-4BE6-941A-6E5E54166C5F}" srcId="{84CEF1AE-3BAD-4FA4-AB36-ABA2128DBF51}" destId="{7EFCA315-1377-4185-904D-AAD1DA2D92A5}" srcOrd="4" destOrd="0" parTransId="{C6C0A089-FE36-4598-BCCC-CF2A89C1F100}" sibTransId="{DCB27A4B-A9C6-490A-9751-67A6927FDEEF}"/>
    <dgm:cxn modelId="{EC0791F8-DB82-4B0E-9D92-16D1A033FD8D}" srcId="{84CEF1AE-3BAD-4FA4-AB36-ABA2128DBF51}" destId="{C1B3BB5F-81BA-4B07-BDF2-A493998A1006}" srcOrd="3" destOrd="0" parTransId="{713FF9B0-6C72-4753-A81F-29C99341CF94}" sibTransId="{3C48415D-6F7E-43A2-8F29-A0908AE63C7E}"/>
    <dgm:cxn modelId="{FBE78891-7658-4F60-9BE4-3F1FD144B7CA}" type="presParOf" srcId="{92FA3BBE-B6E8-4FB5-A5F5-CE22925FF9B1}" destId="{D31BD989-8BEB-48E8-9B7E-65DF755817E7}" srcOrd="0" destOrd="0" presId="urn:microsoft.com/office/officeart/2005/8/layout/vList2"/>
    <dgm:cxn modelId="{E1B4D84E-F0AD-4564-973D-A5C36422998F}" type="presParOf" srcId="{92FA3BBE-B6E8-4FB5-A5F5-CE22925FF9B1}" destId="{02731002-2EDA-4494-981C-194DD22D52A0}" srcOrd="1" destOrd="0" presId="urn:microsoft.com/office/officeart/2005/8/layout/vList2"/>
    <dgm:cxn modelId="{F94F0333-9884-4B69-8366-6788D30BE09F}" type="presParOf" srcId="{92FA3BBE-B6E8-4FB5-A5F5-CE22925FF9B1}" destId="{A908D307-7675-4239-8AFD-A3A75B19A6CD}" srcOrd="2" destOrd="0" presId="urn:microsoft.com/office/officeart/2005/8/layout/vList2"/>
    <dgm:cxn modelId="{D519F99E-4258-4655-B657-30790E04E09A}" type="presParOf" srcId="{92FA3BBE-B6E8-4FB5-A5F5-CE22925FF9B1}" destId="{ED022255-9AEE-4EE5-9422-F101C4F8E96C}" srcOrd="3" destOrd="0" presId="urn:microsoft.com/office/officeart/2005/8/layout/vList2"/>
    <dgm:cxn modelId="{07986914-B8D8-470C-9F49-947828AC38D2}" type="presParOf" srcId="{92FA3BBE-B6E8-4FB5-A5F5-CE22925FF9B1}" destId="{A8D7C2B4-1770-4B6E-8EBA-54F92CDCB7DE}" srcOrd="4" destOrd="0" presId="urn:microsoft.com/office/officeart/2005/8/layout/vList2"/>
    <dgm:cxn modelId="{1EE63B4A-C205-400F-80C0-C163215D279A}" type="presParOf" srcId="{92FA3BBE-B6E8-4FB5-A5F5-CE22925FF9B1}" destId="{E872649D-C9DE-4145-8869-BFFDDD8B5DAE}" srcOrd="5" destOrd="0" presId="urn:microsoft.com/office/officeart/2005/8/layout/vList2"/>
    <dgm:cxn modelId="{8DD2161C-D9DA-44AF-AB6D-7893663C5490}" type="presParOf" srcId="{92FA3BBE-B6E8-4FB5-A5F5-CE22925FF9B1}" destId="{D1893C49-1628-46AD-AE55-90475FCF52DA}" srcOrd="6" destOrd="0" presId="urn:microsoft.com/office/officeart/2005/8/layout/vList2"/>
    <dgm:cxn modelId="{94DD9BD9-6230-4C5D-B572-723E29BDA73E}" type="presParOf" srcId="{92FA3BBE-B6E8-4FB5-A5F5-CE22925FF9B1}" destId="{ADF31D22-FCE6-44E2-9871-5FC347022E87}" srcOrd="7" destOrd="0" presId="urn:microsoft.com/office/officeart/2005/8/layout/vList2"/>
    <dgm:cxn modelId="{2E9F726B-59EE-491D-855A-DED734C4B9F3}" type="presParOf" srcId="{92FA3BBE-B6E8-4FB5-A5F5-CE22925FF9B1}" destId="{8A47F485-E9C2-4BA2-9764-A996316D364E}"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BCF55E-8A0E-42CD-A336-3A438BDA243E}" type="doc">
      <dgm:prSet loTypeId="urn:microsoft.com/office/officeart/2016/7/layout/RepeatingBendingProcessNew" loCatId="process" qsTypeId="urn:microsoft.com/office/officeart/2005/8/quickstyle/3d3" qsCatId="3D" csTypeId="urn:microsoft.com/office/officeart/2005/8/colors/accent0_2" csCatId="mainScheme" phldr="1"/>
      <dgm:spPr/>
      <dgm:t>
        <a:bodyPr/>
        <a:lstStyle/>
        <a:p>
          <a:endParaRPr lang="en-US"/>
        </a:p>
      </dgm:t>
    </dgm:pt>
    <dgm:pt modelId="{D6FDD29D-F0D0-4725-A7A5-02C9062A29A0}">
      <dgm:prSet/>
      <dgm:spPr/>
      <dgm:t>
        <a:bodyPr/>
        <a:lstStyle/>
        <a:p>
          <a:pPr rtl="0"/>
          <a:r>
            <a:rPr lang="en-GB" b="1" u="sng" dirty="0">
              <a:solidFill>
                <a:srgbClr val="3F356A"/>
              </a:solidFill>
              <a:latin typeface="Raleway"/>
            </a:rPr>
            <a:t>The NHS Learning Support Fund </a:t>
          </a:r>
          <a:r>
            <a:rPr lang="en-GB" b="1" dirty="0">
              <a:solidFill>
                <a:srgbClr val="3F356A"/>
              </a:solidFill>
              <a:latin typeface="Raleway"/>
            </a:rPr>
            <a:t>provides additional funding for eligible healthcare students. It is supplementary financial support to the mainstream student loans system.</a:t>
          </a:r>
          <a:endParaRPr lang="en-US" b="1" dirty="0">
            <a:solidFill>
              <a:srgbClr val="3F356A"/>
            </a:solidFill>
            <a:latin typeface="Raleway"/>
          </a:endParaRPr>
        </a:p>
      </dgm:t>
    </dgm:pt>
    <dgm:pt modelId="{5889ECBE-A97C-4184-ADA8-F029F54A4077}" type="parTrans" cxnId="{AA427C28-6496-4C27-8CC2-E0B50F41EA0C}">
      <dgm:prSet/>
      <dgm:spPr/>
      <dgm:t>
        <a:bodyPr/>
        <a:lstStyle/>
        <a:p>
          <a:endParaRPr lang="en-US"/>
        </a:p>
      </dgm:t>
    </dgm:pt>
    <dgm:pt modelId="{7C22BE57-ABCD-40C4-8B62-B4C22F2663FA}" type="sibTrans" cxnId="{AA427C28-6496-4C27-8CC2-E0B50F41EA0C}">
      <dgm:prSet/>
      <dgm:spPr/>
      <dgm:t>
        <a:bodyPr/>
        <a:lstStyle/>
        <a:p>
          <a:endParaRPr lang="en-US"/>
        </a:p>
      </dgm:t>
    </dgm:pt>
    <dgm:pt modelId="{C1B5E8C8-A45C-4365-A02B-84D1C2C52263}">
      <dgm:prSet/>
      <dgm:spPr/>
      <dgm:t>
        <a:bodyPr/>
        <a:lstStyle/>
        <a:p>
          <a:r>
            <a:rPr lang="en-GB" b="1" i="0" u="sng" dirty="0">
              <a:solidFill>
                <a:srgbClr val="3F356A"/>
              </a:solidFill>
              <a:latin typeface="Raleway"/>
            </a:rPr>
            <a:t>Training Grant</a:t>
          </a:r>
          <a:r>
            <a:rPr lang="en-GB" b="1" i="0" dirty="0">
              <a:solidFill>
                <a:srgbClr val="3F356A"/>
              </a:solidFill>
              <a:latin typeface="Raleway"/>
            </a:rPr>
            <a:t>: An additional £5,000 is available to new and continuing students on eligible courses</a:t>
          </a:r>
          <a:r>
            <a:rPr lang="en-GB" b="1" i="0" dirty="0">
              <a:latin typeface="Raleway"/>
            </a:rPr>
            <a:t>. </a:t>
          </a:r>
          <a:endParaRPr lang="en-US" b="1" i="0" dirty="0">
            <a:latin typeface="Raleway"/>
          </a:endParaRPr>
        </a:p>
      </dgm:t>
    </dgm:pt>
    <dgm:pt modelId="{246B6295-C981-468A-8C4F-D40A5AA803AD}" type="parTrans" cxnId="{694205F5-1CA3-4D7A-912F-58EC03E04620}">
      <dgm:prSet/>
      <dgm:spPr/>
      <dgm:t>
        <a:bodyPr/>
        <a:lstStyle/>
        <a:p>
          <a:endParaRPr lang="en-US"/>
        </a:p>
      </dgm:t>
    </dgm:pt>
    <dgm:pt modelId="{18BA80A9-8382-4C29-ACA0-6760C1D8E1E2}" type="sibTrans" cxnId="{694205F5-1CA3-4D7A-912F-58EC03E04620}">
      <dgm:prSet/>
      <dgm:spPr/>
      <dgm:t>
        <a:bodyPr/>
        <a:lstStyle/>
        <a:p>
          <a:endParaRPr lang="en-US"/>
        </a:p>
      </dgm:t>
    </dgm:pt>
    <dgm:pt modelId="{30A23433-A08E-42F2-8444-5043E3E69753}">
      <dgm:prSet/>
      <dgm:spPr/>
      <dgm:t>
        <a:bodyPr/>
        <a:lstStyle/>
        <a:p>
          <a:pPr rtl="0"/>
          <a:r>
            <a:rPr lang="en-GB" b="1" u="sng" dirty="0">
              <a:solidFill>
                <a:srgbClr val="3F356A"/>
              </a:solidFill>
              <a:latin typeface="Raleway"/>
            </a:rPr>
            <a:t>Specialist Subject Payment</a:t>
          </a:r>
          <a:r>
            <a:rPr lang="en-GB" b="1" dirty="0">
              <a:solidFill>
                <a:srgbClr val="3F356A"/>
              </a:solidFill>
              <a:latin typeface="Raleway"/>
            </a:rPr>
            <a:t>: £1,000 for students studying  a specialist subject.</a:t>
          </a:r>
          <a:endParaRPr lang="en-US" b="1" dirty="0">
            <a:solidFill>
              <a:srgbClr val="3F356A"/>
            </a:solidFill>
            <a:latin typeface="Raleway"/>
          </a:endParaRPr>
        </a:p>
      </dgm:t>
    </dgm:pt>
    <dgm:pt modelId="{A364E9C8-D7B7-478B-BC19-4290AB539960}" type="parTrans" cxnId="{FC1A1278-312C-464F-AD62-7016897CB3B5}">
      <dgm:prSet/>
      <dgm:spPr/>
      <dgm:t>
        <a:bodyPr/>
        <a:lstStyle/>
        <a:p>
          <a:endParaRPr lang="en-US"/>
        </a:p>
      </dgm:t>
    </dgm:pt>
    <dgm:pt modelId="{6B14B984-E916-4620-9CE7-F8BFBB5F1BB8}" type="sibTrans" cxnId="{FC1A1278-312C-464F-AD62-7016897CB3B5}">
      <dgm:prSet/>
      <dgm:spPr/>
      <dgm:t>
        <a:bodyPr/>
        <a:lstStyle/>
        <a:p>
          <a:endParaRPr lang="en-US"/>
        </a:p>
      </dgm:t>
    </dgm:pt>
    <dgm:pt modelId="{C59C5252-8682-4B5D-BAA9-7848EB3BEE5B}">
      <dgm:prSet/>
      <dgm:spPr/>
      <dgm:t>
        <a:bodyPr/>
        <a:lstStyle/>
        <a:p>
          <a:pPr rtl="0"/>
          <a:r>
            <a:rPr lang="en-GB" b="1" u="sng" dirty="0">
              <a:solidFill>
                <a:srgbClr val="3F356A"/>
              </a:solidFill>
              <a:latin typeface="Raleway"/>
            </a:rPr>
            <a:t>Travel &amp; Dual Accommodation Expenses: </a:t>
          </a:r>
          <a:r>
            <a:rPr lang="en-GB" b="1" dirty="0">
              <a:solidFill>
                <a:srgbClr val="3F356A"/>
              </a:solidFill>
              <a:latin typeface="Raleway"/>
            </a:rPr>
            <a:t>Reimbursement of costs incurred as a result of attending a practice placement</a:t>
          </a:r>
          <a:r>
            <a:rPr lang="en-GB" b="1" dirty="0">
              <a:latin typeface="Raleway"/>
            </a:rPr>
            <a:t>.</a:t>
          </a:r>
          <a:endParaRPr lang="en-US" b="1" dirty="0">
            <a:latin typeface="Raleway"/>
          </a:endParaRPr>
        </a:p>
      </dgm:t>
    </dgm:pt>
    <dgm:pt modelId="{C112FEEF-6C0E-48F4-B828-A550A3AEC269}" type="parTrans" cxnId="{F1B7774E-7CD1-4511-BE09-7E99299D3941}">
      <dgm:prSet/>
      <dgm:spPr/>
      <dgm:t>
        <a:bodyPr/>
        <a:lstStyle/>
        <a:p>
          <a:endParaRPr lang="en-US"/>
        </a:p>
      </dgm:t>
    </dgm:pt>
    <dgm:pt modelId="{158E06D0-CD78-4B6D-974F-11D6806D80E9}" type="sibTrans" cxnId="{F1B7774E-7CD1-4511-BE09-7E99299D3941}">
      <dgm:prSet/>
      <dgm:spPr/>
      <dgm:t>
        <a:bodyPr/>
        <a:lstStyle/>
        <a:p>
          <a:endParaRPr lang="en-US"/>
        </a:p>
      </dgm:t>
    </dgm:pt>
    <dgm:pt modelId="{FE9482B4-B02F-4605-A151-F6DE8C935D71}">
      <dgm:prSet/>
      <dgm:spPr/>
      <dgm:t>
        <a:bodyPr/>
        <a:lstStyle/>
        <a:p>
          <a:pPr rtl="0"/>
          <a:r>
            <a:rPr lang="en-GB" b="1" u="sng" dirty="0">
              <a:solidFill>
                <a:srgbClr val="3F356A"/>
              </a:solidFill>
              <a:latin typeface="Raleway"/>
            </a:rPr>
            <a:t>Parental Support</a:t>
          </a:r>
          <a:r>
            <a:rPr lang="en-GB" b="1" dirty="0">
              <a:solidFill>
                <a:srgbClr val="3F356A"/>
              </a:solidFill>
              <a:latin typeface="Raleway"/>
            </a:rPr>
            <a:t>: Students with parental responsibility for at least one child may be entitled to up to £2,000 per academic year.</a:t>
          </a:r>
          <a:endParaRPr lang="en-US" b="1" dirty="0">
            <a:solidFill>
              <a:srgbClr val="3F356A"/>
            </a:solidFill>
            <a:latin typeface="Raleway"/>
          </a:endParaRPr>
        </a:p>
      </dgm:t>
    </dgm:pt>
    <dgm:pt modelId="{7B1478A8-2FEE-40D4-A7FB-5D9C05B2D0CB}" type="parTrans" cxnId="{969E8210-519E-4DC5-82D7-731B4E7704D2}">
      <dgm:prSet/>
      <dgm:spPr/>
      <dgm:t>
        <a:bodyPr/>
        <a:lstStyle/>
        <a:p>
          <a:endParaRPr lang="en-US"/>
        </a:p>
      </dgm:t>
    </dgm:pt>
    <dgm:pt modelId="{CA00F4E2-AE7D-4E9F-B5E9-4414D3AFD0A1}" type="sibTrans" cxnId="{969E8210-519E-4DC5-82D7-731B4E7704D2}">
      <dgm:prSet/>
      <dgm:spPr/>
      <dgm:t>
        <a:bodyPr/>
        <a:lstStyle/>
        <a:p>
          <a:endParaRPr lang="en-US"/>
        </a:p>
      </dgm:t>
    </dgm:pt>
    <dgm:pt modelId="{746E8682-DD4D-4A33-BA24-11DF82DF2A86}" type="pres">
      <dgm:prSet presAssocID="{A4BCF55E-8A0E-42CD-A336-3A438BDA243E}" presName="Name0" presStyleCnt="0">
        <dgm:presLayoutVars>
          <dgm:dir/>
          <dgm:resizeHandles val="exact"/>
        </dgm:presLayoutVars>
      </dgm:prSet>
      <dgm:spPr/>
    </dgm:pt>
    <dgm:pt modelId="{BEB40ADE-BA07-4893-915C-D76EDFC0251B}" type="pres">
      <dgm:prSet presAssocID="{D6FDD29D-F0D0-4725-A7A5-02C9062A29A0}" presName="node" presStyleLbl="node1" presStyleIdx="0" presStyleCnt="5">
        <dgm:presLayoutVars>
          <dgm:bulletEnabled val="1"/>
        </dgm:presLayoutVars>
      </dgm:prSet>
      <dgm:spPr/>
    </dgm:pt>
    <dgm:pt modelId="{CBFF2A0F-4CCA-4B39-B92E-7590611F9983}" type="pres">
      <dgm:prSet presAssocID="{7C22BE57-ABCD-40C4-8B62-B4C22F2663FA}" presName="sibTrans" presStyleLbl="sibTrans1D1" presStyleIdx="0" presStyleCnt="4"/>
      <dgm:spPr/>
    </dgm:pt>
    <dgm:pt modelId="{A5779C28-5E9B-4BD0-B72C-695C56646206}" type="pres">
      <dgm:prSet presAssocID="{7C22BE57-ABCD-40C4-8B62-B4C22F2663FA}" presName="connectorText" presStyleLbl="sibTrans1D1" presStyleIdx="0" presStyleCnt="4"/>
      <dgm:spPr/>
    </dgm:pt>
    <dgm:pt modelId="{D78CC755-3521-49C0-B2E8-BCD9C01BAFA3}" type="pres">
      <dgm:prSet presAssocID="{C1B5E8C8-A45C-4365-A02B-84D1C2C52263}" presName="node" presStyleLbl="node1" presStyleIdx="1" presStyleCnt="5">
        <dgm:presLayoutVars>
          <dgm:bulletEnabled val="1"/>
        </dgm:presLayoutVars>
      </dgm:prSet>
      <dgm:spPr/>
    </dgm:pt>
    <dgm:pt modelId="{EE835793-7699-45C5-B763-41F50B06EE81}" type="pres">
      <dgm:prSet presAssocID="{18BA80A9-8382-4C29-ACA0-6760C1D8E1E2}" presName="sibTrans" presStyleLbl="sibTrans1D1" presStyleIdx="1" presStyleCnt="4"/>
      <dgm:spPr/>
    </dgm:pt>
    <dgm:pt modelId="{3BAE0D3C-AD13-4628-801C-A9FBD8F56CAD}" type="pres">
      <dgm:prSet presAssocID="{18BA80A9-8382-4C29-ACA0-6760C1D8E1E2}" presName="connectorText" presStyleLbl="sibTrans1D1" presStyleIdx="1" presStyleCnt="4"/>
      <dgm:spPr/>
    </dgm:pt>
    <dgm:pt modelId="{29A38B1C-191B-4C66-ADB9-49C7A82909A2}" type="pres">
      <dgm:prSet presAssocID="{30A23433-A08E-42F2-8444-5043E3E69753}" presName="node" presStyleLbl="node1" presStyleIdx="2" presStyleCnt="5">
        <dgm:presLayoutVars>
          <dgm:bulletEnabled val="1"/>
        </dgm:presLayoutVars>
      </dgm:prSet>
      <dgm:spPr/>
    </dgm:pt>
    <dgm:pt modelId="{6CF8E23B-AB31-4978-9213-788C67621335}" type="pres">
      <dgm:prSet presAssocID="{6B14B984-E916-4620-9CE7-F8BFBB5F1BB8}" presName="sibTrans" presStyleLbl="sibTrans1D1" presStyleIdx="2" presStyleCnt="4"/>
      <dgm:spPr/>
    </dgm:pt>
    <dgm:pt modelId="{5B71621A-A169-4E7F-B10B-C78C774DB8D7}" type="pres">
      <dgm:prSet presAssocID="{6B14B984-E916-4620-9CE7-F8BFBB5F1BB8}" presName="connectorText" presStyleLbl="sibTrans1D1" presStyleIdx="2" presStyleCnt="4"/>
      <dgm:spPr/>
    </dgm:pt>
    <dgm:pt modelId="{E924B717-14F9-458E-BB88-090E801F803A}" type="pres">
      <dgm:prSet presAssocID="{C59C5252-8682-4B5D-BAA9-7848EB3BEE5B}" presName="node" presStyleLbl="node1" presStyleIdx="3" presStyleCnt="5">
        <dgm:presLayoutVars>
          <dgm:bulletEnabled val="1"/>
        </dgm:presLayoutVars>
      </dgm:prSet>
      <dgm:spPr/>
    </dgm:pt>
    <dgm:pt modelId="{ADDDDB28-77A9-4046-910A-F373B08BC19C}" type="pres">
      <dgm:prSet presAssocID="{158E06D0-CD78-4B6D-974F-11D6806D80E9}" presName="sibTrans" presStyleLbl="sibTrans1D1" presStyleIdx="3" presStyleCnt="4"/>
      <dgm:spPr/>
    </dgm:pt>
    <dgm:pt modelId="{2B5F523A-A074-43EB-A19A-87D2104B5F52}" type="pres">
      <dgm:prSet presAssocID="{158E06D0-CD78-4B6D-974F-11D6806D80E9}" presName="connectorText" presStyleLbl="sibTrans1D1" presStyleIdx="3" presStyleCnt="4"/>
      <dgm:spPr/>
    </dgm:pt>
    <dgm:pt modelId="{44B5398D-C606-4CD5-9026-78889E4D0774}" type="pres">
      <dgm:prSet presAssocID="{FE9482B4-B02F-4605-A151-F6DE8C935D71}" presName="node" presStyleLbl="node1" presStyleIdx="4" presStyleCnt="5">
        <dgm:presLayoutVars>
          <dgm:bulletEnabled val="1"/>
        </dgm:presLayoutVars>
      </dgm:prSet>
      <dgm:spPr/>
    </dgm:pt>
  </dgm:ptLst>
  <dgm:cxnLst>
    <dgm:cxn modelId="{349A3E0A-8AEB-4E64-B872-AE7077E6D614}" type="presOf" srcId="{6B14B984-E916-4620-9CE7-F8BFBB5F1BB8}" destId="{6CF8E23B-AB31-4978-9213-788C67621335}" srcOrd="0" destOrd="0" presId="urn:microsoft.com/office/officeart/2016/7/layout/RepeatingBendingProcessNew"/>
    <dgm:cxn modelId="{969E8210-519E-4DC5-82D7-731B4E7704D2}" srcId="{A4BCF55E-8A0E-42CD-A336-3A438BDA243E}" destId="{FE9482B4-B02F-4605-A151-F6DE8C935D71}" srcOrd="4" destOrd="0" parTransId="{7B1478A8-2FEE-40D4-A7FB-5D9C05B2D0CB}" sibTransId="{CA00F4E2-AE7D-4E9F-B5E9-4414D3AFD0A1}"/>
    <dgm:cxn modelId="{1B08E423-A6FD-4D76-BD5A-6604EC6DA428}" type="presOf" srcId="{C1B5E8C8-A45C-4365-A02B-84D1C2C52263}" destId="{D78CC755-3521-49C0-B2E8-BCD9C01BAFA3}" srcOrd="0" destOrd="0" presId="urn:microsoft.com/office/officeart/2016/7/layout/RepeatingBendingProcessNew"/>
    <dgm:cxn modelId="{03FC4227-F100-4345-B98A-F3664B0AF6C1}" type="presOf" srcId="{7C22BE57-ABCD-40C4-8B62-B4C22F2663FA}" destId="{A5779C28-5E9B-4BD0-B72C-695C56646206}" srcOrd="1" destOrd="0" presId="urn:microsoft.com/office/officeart/2016/7/layout/RepeatingBendingProcessNew"/>
    <dgm:cxn modelId="{AA427C28-6496-4C27-8CC2-E0B50F41EA0C}" srcId="{A4BCF55E-8A0E-42CD-A336-3A438BDA243E}" destId="{D6FDD29D-F0D0-4725-A7A5-02C9062A29A0}" srcOrd="0" destOrd="0" parTransId="{5889ECBE-A97C-4184-ADA8-F029F54A4077}" sibTransId="{7C22BE57-ABCD-40C4-8B62-B4C22F2663FA}"/>
    <dgm:cxn modelId="{7C4D692D-3B48-413F-9F23-07F4043276DF}" type="presOf" srcId="{18BA80A9-8382-4C29-ACA0-6760C1D8E1E2}" destId="{3BAE0D3C-AD13-4628-801C-A9FBD8F56CAD}" srcOrd="1" destOrd="0" presId="urn:microsoft.com/office/officeart/2016/7/layout/RepeatingBendingProcessNew"/>
    <dgm:cxn modelId="{6EFF9245-6C60-46BF-B282-8DE307FB5B88}" type="presOf" srcId="{158E06D0-CD78-4B6D-974F-11D6806D80E9}" destId="{ADDDDB28-77A9-4046-910A-F373B08BC19C}" srcOrd="0" destOrd="0" presId="urn:microsoft.com/office/officeart/2016/7/layout/RepeatingBendingProcessNew"/>
    <dgm:cxn modelId="{8CD8DA4A-F47D-48B2-8B36-1536693D5E6C}" type="presOf" srcId="{C59C5252-8682-4B5D-BAA9-7848EB3BEE5B}" destId="{E924B717-14F9-458E-BB88-090E801F803A}" srcOrd="0" destOrd="0" presId="urn:microsoft.com/office/officeart/2016/7/layout/RepeatingBendingProcessNew"/>
    <dgm:cxn modelId="{9F9DE16A-CB52-4AC8-979E-262E864CD359}" type="presOf" srcId="{D6FDD29D-F0D0-4725-A7A5-02C9062A29A0}" destId="{BEB40ADE-BA07-4893-915C-D76EDFC0251B}" srcOrd="0" destOrd="0" presId="urn:microsoft.com/office/officeart/2016/7/layout/RepeatingBendingProcessNew"/>
    <dgm:cxn modelId="{71E4F66C-4E85-444D-A915-BB1678100449}" type="presOf" srcId="{6B14B984-E916-4620-9CE7-F8BFBB5F1BB8}" destId="{5B71621A-A169-4E7F-B10B-C78C774DB8D7}" srcOrd="1" destOrd="0" presId="urn:microsoft.com/office/officeart/2016/7/layout/RepeatingBendingProcessNew"/>
    <dgm:cxn modelId="{F1B7774E-7CD1-4511-BE09-7E99299D3941}" srcId="{A4BCF55E-8A0E-42CD-A336-3A438BDA243E}" destId="{C59C5252-8682-4B5D-BAA9-7848EB3BEE5B}" srcOrd="3" destOrd="0" parTransId="{C112FEEF-6C0E-48F4-B828-A550A3AEC269}" sibTransId="{158E06D0-CD78-4B6D-974F-11D6806D80E9}"/>
    <dgm:cxn modelId="{9B57E451-42BF-4DC4-BACA-CA0E3EB18786}" type="presOf" srcId="{18BA80A9-8382-4C29-ACA0-6760C1D8E1E2}" destId="{EE835793-7699-45C5-B763-41F50B06EE81}" srcOrd="0" destOrd="0" presId="urn:microsoft.com/office/officeart/2016/7/layout/RepeatingBendingProcessNew"/>
    <dgm:cxn modelId="{FC1A1278-312C-464F-AD62-7016897CB3B5}" srcId="{A4BCF55E-8A0E-42CD-A336-3A438BDA243E}" destId="{30A23433-A08E-42F2-8444-5043E3E69753}" srcOrd="2" destOrd="0" parTransId="{A364E9C8-D7B7-478B-BC19-4290AB539960}" sibTransId="{6B14B984-E916-4620-9CE7-F8BFBB5F1BB8}"/>
    <dgm:cxn modelId="{55539F59-DE03-4BC3-BAFA-2822C3ECCD28}" type="presOf" srcId="{7C22BE57-ABCD-40C4-8B62-B4C22F2663FA}" destId="{CBFF2A0F-4CCA-4B39-B92E-7590611F9983}" srcOrd="0" destOrd="0" presId="urn:microsoft.com/office/officeart/2016/7/layout/RepeatingBendingProcessNew"/>
    <dgm:cxn modelId="{8FC39D96-2FBC-4BE9-AD7D-F9D701D05F86}" type="presOf" srcId="{158E06D0-CD78-4B6D-974F-11D6806D80E9}" destId="{2B5F523A-A074-43EB-A19A-87D2104B5F52}" srcOrd="1" destOrd="0" presId="urn:microsoft.com/office/officeart/2016/7/layout/RepeatingBendingProcessNew"/>
    <dgm:cxn modelId="{285B28AF-5FBC-4B35-8688-6C97C5B803C9}" type="presOf" srcId="{A4BCF55E-8A0E-42CD-A336-3A438BDA243E}" destId="{746E8682-DD4D-4A33-BA24-11DF82DF2A86}" srcOrd="0" destOrd="0" presId="urn:microsoft.com/office/officeart/2016/7/layout/RepeatingBendingProcessNew"/>
    <dgm:cxn modelId="{651E51AF-D010-4E99-8B80-830AC4448F50}" type="presOf" srcId="{30A23433-A08E-42F2-8444-5043E3E69753}" destId="{29A38B1C-191B-4C66-ADB9-49C7A82909A2}" srcOrd="0" destOrd="0" presId="urn:microsoft.com/office/officeart/2016/7/layout/RepeatingBendingProcessNew"/>
    <dgm:cxn modelId="{88F14FE2-7088-44EE-BBD4-74F1C4C7718C}" type="presOf" srcId="{FE9482B4-B02F-4605-A151-F6DE8C935D71}" destId="{44B5398D-C606-4CD5-9026-78889E4D0774}" srcOrd="0" destOrd="0" presId="urn:microsoft.com/office/officeart/2016/7/layout/RepeatingBendingProcessNew"/>
    <dgm:cxn modelId="{694205F5-1CA3-4D7A-912F-58EC03E04620}" srcId="{A4BCF55E-8A0E-42CD-A336-3A438BDA243E}" destId="{C1B5E8C8-A45C-4365-A02B-84D1C2C52263}" srcOrd="1" destOrd="0" parTransId="{246B6295-C981-468A-8C4F-D40A5AA803AD}" sibTransId="{18BA80A9-8382-4C29-ACA0-6760C1D8E1E2}"/>
    <dgm:cxn modelId="{650DDB9E-0605-41BB-82A2-7E631D9E217C}" type="presParOf" srcId="{746E8682-DD4D-4A33-BA24-11DF82DF2A86}" destId="{BEB40ADE-BA07-4893-915C-D76EDFC0251B}" srcOrd="0" destOrd="0" presId="urn:microsoft.com/office/officeart/2016/7/layout/RepeatingBendingProcessNew"/>
    <dgm:cxn modelId="{6E045293-46F7-445C-AC5C-EB38F9FEE197}" type="presParOf" srcId="{746E8682-DD4D-4A33-BA24-11DF82DF2A86}" destId="{CBFF2A0F-4CCA-4B39-B92E-7590611F9983}" srcOrd="1" destOrd="0" presId="urn:microsoft.com/office/officeart/2016/7/layout/RepeatingBendingProcessNew"/>
    <dgm:cxn modelId="{28765994-E79D-45B3-B6F2-69FAC4396743}" type="presParOf" srcId="{CBFF2A0F-4CCA-4B39-B92E-7590611F9983}" destId="{A5779C28-5E9B-4BD0-B72C-695C56646206}" srcOrd="0" destOrd="0" presId="urn:microsoft.com/office/officeart/2016/7/layout/RepeatingBendingProcessNew"/>
    <dgm:cxn modelId="{A72E25CC-9E72-44C1-8FA6-B05C78C6409E}" type="presParOf" srcId="{746E8682-DD4D-4A33-BA24-11DF82DF2A86}" destId="{D78CC755-3521-49C0-B2E8-BCD9C01BAFA3}" srcOrd="2" destOrd="0" presId="urn:microsoft.com/office/officeart/2016/7/layout/RepeatingBendingProcessNew"/>
    <dgm:cxn modelId="{C3EA7C61-BF09-49D3-B8C1-1933ED6E054C}" type="presParOf" srcId="{746E8682-DD4D-4A33-BA24-11DF82DF2A86}" destId="{EE835793-7699-45C5-B763-41F50B06EE81}" srcOrd="3" destOrd="0" presId="urn:microsoft.com/office/officeart/2016/7/layout/RepeatingBendingProcessNew"/>
    <dgm:cxn modelId="{5B2B1BD4-A902-4FC6-AF18-064A29AFC00B}" type="presParOf" srcId="{EE835793-7699-45C5-B763-41F50B06EE81}" destId="{3BAE0D3C-AD13-4628-801C-A9FBD8F56CAD}" srcOrd="0" destOrd="0" presId="urn:microsoft.com/office/officeart/2016/7/layout/RepeatingBendingProcessNew"/>
    <dgm:cxn modelId="{1C91BA0B-9159-47A8-81E1-84FA758DB02A}" type="presParOf" srcId="{746E8682-DD4D-4A33-BA24-11DF82DF2A86}" destId="{29A38B1C-191B-4C66-ADB9-49C7A82909A2}" srcOrd="4" destOrd="0" presId="urn:microsoft.com/office/officeart/2016/7/layout/RepeatingBendingProcessNew"/>
    <dgm:cxn modelId="{2D5E1475-9EAA-4059-96A3-A13C1B54BA29}" type="presParOf" srcId="{746E8682-DD4D-4A33-BA24-11DF82DF2A86}" destId="{6CF8E23B-AB31-4978-9213-788C67621335}" srcOrd="5" destOrd="0" presId="urn:microsoft.com/office/officeart/2016/7/layout/RepeatingBendingProcessNew"/>
    <dgm:cxn modelId="{2EC364B9-76D3-407C-8007-50A63E4D743F}" type="presParOf" srcId="{6CF8E23B-AB31-4978-9213-788C67621335}" destId="{5B71621A-A169-4E7F-B10B-C78C774DB8D7}" srcOrd="0" destOrd="0" presId="urn:microsoft.com/office/officeart/2016/7/layout/RepeatingBendingProcessNew"/>
    <dgm:cxn modelId="{3688B82F-B0ED-4AF0-BACF-81F9590D241C}" type="presParOf" srcId="{746E8682-DD4D-4A33-BA24-11DF82DF2A86}" destId="{E924B717-14F9-458E-BB88-090E801F803A}" srcOrd="6" destOrd="0" presId="urn:microsoft.com/office/officeart/2016/7/layout/RepeatingBendingProcessNew"/>
    <dgm:cxn modelId="{32EFDED2-8C4E-4916-B78E-4BBA8D7F8B73}" type="presParOf" srcId="{746E8682-DD4D-4A33-BA24-11DF82DF2A86}" destId="{ADDDDB28-77A9-4046-910A-F373B08BC19C}" srcOrd="7" destOrd="0" presId="urn:microsoft.com/office/officeart/2016/7/layout/RepeatingBendingProcessNew"/>
    <dgm:cxn modelId="{D9DDDBA4-A909-42BC-8210-6D4DC3F3D429}" type="presParOf" srcId="{ADDDDB28-77A9-4046-910A-F373B08BC19C}" destId="{2B5F523A-A074-43EB-A19A-87D2104B5F52}" srcOrd="0" destOrd="0" presId="urn:microsoft.com/office/officeart/2016/7/layout/RepeatingBendingProcessNew"/>
    <dgm:cxn modelId="{BD7EFBAA-C240-45E4-80D3-FBD1DAF8E71F}" type="presParOf" srcId="{746E8682-DD4D-4A33-BA24-11DF82DF2A86}" destId="{44B5398D-C606-4CD5-9026-78889E4D0774}" srcOrd="8"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BD989-8BEB-48E8-9B7E-65DF755817E7}">
      <dsp:nvSpPr>
        <dsp:cNvPr id="0" name=""/>
        <dsp:cNvSpPr/>
      </dsp:nvSpPr>
      <dsp:spPr>
        <a:xfrm>
          <a:off x="0" y="71469"/>
          <a:ext cx="7629889" cy="79560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b="1" kern="1200" dirty="0">
              <a:solidFill>
                <a:srgbClr val="3F356A"/>
              </a:solidFill>
              <a:latin typeface="Raleway"/>
            </a:rPr>
            <a:t>Long Course Loan:</a:t>
          </a:r>
          <a:r>
            <a:rPr lang="en-GB" sz="2000" kern="1200" dirty="0">
              <a:solidFill>
                <a:srgbClr val="3F356A"/>
              </a:solidFill>
              <a:latin typeface="Raleway"/>
            </a:rPr>
            <a:t> Available for full-time courses exceeding 30 weeks and 3 days.</a:t>
          </a:r>
          <a:endParaRPr lang="en-GB" sz="2000" kern="1200" dirty="0">
            <a:solidFill>
              <a:srgbClr val="3F356A"/>
            </a:solidFill>
            <a:latin typeface="Calibri Light"/>
            <a:cs typeface="Calibri Light"/>
          </a:endParaRPr>
        </a:p>
      </dsp:txBody>
      <dsp:txXfrm>
        <a:off x="38838" y="110307"/>
        <a:ext cx="7552213" cy="717924"/>
      </dsp:txXfrm>
    </dsp:sp>
    <dsp:sp modelId="{A908D307-7675-4239-8AFD-A3A75B19A6CD}">
      <dsp:nvSpPr>
        <dsp:cNvPr id="0" name=""/>
        <dsp:cNvSpPr/>
      </dsp:nvSpPr>
      <dsp:spPr>
        <a:xfrm>
          <a:off x="0" y="924669"/>
          <a:ext cx="7629889" cy="79560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3F356A"/>
              </a:solidFill>
              <a:latin typeface="Raleway"/>
            </a:rPr>
            <a:t>Disabled Student Allowance (DSA)</a:t>
          </a:r>
          <a:r>
            <a:rPr lang="en-GB" sz="2000" kern="1200" dirty="0">
              <a:solidFill>
                <a:srgbClr val="3F356A"/>
              </a:solidFill>
              <a:latin typeface="Raleway"/>
            </a:rPr>
            <a:t>: Not just for physical disabilities.</a:t>
          </a:r>
          <a:endParaRPr lang="en-US" sz="2000" kern="1200" dirty="0">
            <a:solidFill>
              <a:srgbClr val="3F356A"/>
            </a:solidFill>
            <a:latin typeface="Raleway"/>
          </a:endParaRPr>
        </a:p>
      </dsp:txBody>
      <dsp:txXfrm>
        <a:off x="38838" y="963507"/>
        <a:ext cx="7552213" cy="717924"/>
      </dsp:txXfrm>
    </dsp:sp>
    <dsp:sp modelId="{A8D7C2B4-1770-4B6E-8EBA-54F92CDCB7DE}">
      <dsp:nvSpPr>
        <dsp:cNvPr id="0" name=""/>
        <dsp:cNvSpPr/>
      </dsp:nvSpPr>
      <dsp:spPr>
        <a:xfrm>
          <a:off x="0" y="1777869"/>
          <a:ext cx="7629889" cy="79560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3F356A"/>
              </a:solidFill>
              <a:latin typeface="Raleway"/>
            </a:rPr>
            <a:t>Parents Learning Allowance: </a:t>
          </a:r>
          <a:r>
            <a:rPr lang="en-GB" sz="2000" kern="1200" dirty="0">
              <a:solidFill>
                <a:srgbClr val="3F356A"/>
              </a:solidFill>
              <a:latin typeface="Raleway"/>
            </a:rPr>
            <a:t>If you are a parent when you are studying – means tested. </a:t>
          </a:r>
          <a:endParaRPr lang="en-US" sz="2000" kern="1200" dirty="0">
            <a:solidFill>
              <a:srgbClr val="3F356A"/>
            </a:solidFill>
            <a:latin typeface="Raleway"/>
          </a:endParaRPr>
        </a:p>
      </dsp:txBody>
      <dsp:txXfrm>
        <a:off x="38838" y="1816707"/>
        <a:ext cx="7552213" cy="717924"/>
      </dsp:txXfrm>
    </dsp:sp>
    <dsp:sp modelId="{D1893C49-1628-46AD-AE55-90475FCF52DA}">
      <dsp:nvSpPr>
        <dsp:cNvPr id="0" name=""/>
        <dsp:cNvSpPr/>
      </dsp:nvSpPr>
      <dsp:spPr>
        <a:xfrm>
          <a:off x="0" y="2631069"/>
          <a:ext cx="7629889" cy="79560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3F356A"/>
              </a:solidFill>
              <a:latin typeface="Raleway"/>
            </a:rPr>
            <a:t>Adult Dependant Grant:</a:t>
          </a:r>
          <a:r>
            <a:rPr lang="en-GB" sz="2000" kern="1200" dirty="0">
              <a:solidFill>
                <a:srgbClr val="3F356A"/>
              </a:solidFill>
              <a:latin typeface="Raleway"/>
            </a:rPr>
            <a:t> If you are a carer for somebody else – means tested. </a:t>
          </a:r>
          <a:endParaRPr lang="en-US" sz="2000" kern="1200" dirty="0">
            <a:solidFill>
              <a:srgbClr val="3F356A"/>
            </a:solidFill>
            <a:latin typeface="Raleway"/>
          </a:endParaRPr>
        </a:p>
      </dsp:txBody>
      <dsp:txXfrm>
        <a:off x="38838" y="2669907"/>
        <a:ext cx="7552213" cy="717924"/>
      </dsp:txXfrm>
    </dsp:sp>
    <dsp:sp modelId="{8A47F485-E9C2-4BA2-9764-A996316D364E}">
      <dsp:nvSpPr>
        <dsp:cNvPr id="0" name=""/>
        <dsp:cNvSpPr/>
      </dsp:nvSpPr>
      <dsp:spPr>
        <a:xfrm>
          <a:off x="0" y="3484269"/>
          <a:ext cx="7629889" cy="79560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b="1" kern="1200" dirty="0">
              <a:solidFill>
                <a:srgbClr val="3F356A"/>
              </a:solidFill>
              <a:latin typeface="Raleway"/>
            </a:rPr>
            <a:t>Bursaries and Scholarships:</a:t>
          </a:r>
          <a:r>
            <a:rPr lang="en-GB" sz="2000" kern="1200" dirty="0">
              <a:solidFill>
                <a:srgbClr val="3F356A"/>
              </a:solidFill>
              <a:latin typeface="Raleway"/>
            </a:rPr>
            <a:t> Do your research to find out what is available – eligibility and criteria applies.</a:t>
          </a:r>
        </a:p>
      </dsp:txBody>
      <dsp:txXfrm>
        <a:off x="38838" y="3523107"/>
        <a:ext cx="7552213" cy="717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F2A0F-4CCA-4B39-B92E-7590611F9983}">
      <dsp:nvSpPr>
        <dsp:cNvPr id="0" name=""/>
        <dsp:cNvSpPr/>
      </dsp:nvSpPr>
      <dsp:spPr>
        <a:xfrm>
          <a:off x="3042955" y="871847"/>
          <a:ext cx="666660" cy="91440"/>
        </a:xfrm>
        <a:custGeom>
          <a:avLst/>
          <a:gdLst/>
          <a:ahLst/>
          <a:cxnLst/>
          <a:rect l="0" t="0" r="0" b="0"/>
          <a:pathLst>
            <a:path>
              <a:moveTo>
                <a:pt x="0" y="45720"/>
              </a:moveTo>
              <a:lnTo>
                <a:pt x="666660"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8854" y="914078"/>
        <a:ext cx="34863" cy="6979"/>
      </dsp:txXfrm>
    </dsp:sp>
    <dsp:sp modelId="{BEB40ADE-BA07-4893-915C-D76EDFC0251B}">
      <dsp:nvSpPr>
        <dsp:cNvPr id="0" name=""/>
        <dsp:cNvSpPr/>
      </dsp:nvSpPr>
      <dsp:spPr>
        <a:xfrm>
          <a:off x="13187" y="8097"/>
          <a:ext cx="3031567" cy="181894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rtl="0">
            <a:lnSpc>
              <a:spcPct val="90000"/>
            </a:lnSpc>
            <a:spcBef>
              <a:spcPct val="0"/>
            </a:spcBef>
            <a:spcAft>
              <a:spcPct val="35000"/>
            </a:spcAft>
            <a:buNone/>
          </a:pPr>
          <a:r>
            <a:rPr lang="en-GB" sz="1200" b="1" u="sng" kern="1200" dirty="0">
              <a:solidFill>
                <a:srgbClr val="3F356A"/>
              </a:solidFill>
              <a:latin typeface="Raleway"/>
            </a:rPr>
            <a:t>The NHS Learning Support Fund </a:t>
          </a:r>
          <a:r>
            <a:rPr lang="en-GB" sz="1200" b="1" kern="1200" dirty="0">
              <a:solidFill>
                <a:srgbClr val="3F356A"/>
              </a:solidFill>
              <a:latin typeface="Raleway"/>
            </a:rPr>
            <a:t>provides additional funding for eligible healthcare students. It is supplementary financial support to the mainstream student loans system.</a:t>
          </a:r>
          <a:endParaRPr lang="en-US" sz="1200" b="1" kern="1200" dirty="0">
            <a:solidFill>
              <a:srgbClr val="3F356A"/>
            </a:solidFill>
            <a:latin typeface="Raleway"/>
          </a:endParaRPr>
        </a:p>
      </dsp:txBody>
      <dsp:txXfrm>
        <a:off x="13187" y="8097"/>
        <a:ext cx="3031567" cy="1818940"/>
      </dsp:txXfrm>
    </dsp:sp>
    <dsp:sp modelId="{EE835793-7699-45C5-B763-41F50B06EE81}">
      <dsp:nvSpPr>
        <dsp:cNvPr id="0" name=""/>
        <dsp:cNvSpPr/>
      </dsp:nvSpPr>
      <dsp:spPr>
        <a:xfrm>
          <a:off x="6771783" y="871847"/>
          <a:ext cx="666660" cy="91440"/>
        </a:xfrm>
        <a:custGeom>
          <a:avLst/>
          <a:gdLst/>
          <a:ahLst/>
          <a:cxnLst/>
          <a:rect l="0" t="0" r="0" b="0"/>
          <a:pathLst>
            <a:path>
              <a:moveTo>
                <a:pt x="0" y="45720"/>
              </a:moveTo>
              <a:lnTo>
                <a:pt x="666660"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7682" y="914078"/>
        <a:ext cx="34863" cy="6979"/>
      </dsp:txXfrm>
    </dsp:sp>
    <dsp:sp modelId="{D78CC755-3521-49C0-B2E8-BCD9C01BAFA3}">
      <dsp:nvSpPr>
        <dsp:cNvPr id="0" name=""/>
        <dsp:cNvSpPr/>
      </dsp:nvSpPr>
      <dsp:spPr>
        <a:xfrm>
          <a:off x="3742016" y="8097"/>
          <a:ext cx="3031567" cy="181894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a:lnSpc>
              <a:spcPct val="90000"/>
            </a:lnSpc>
            <a:spcBef>
              <a:spcPct val="0"/>
            </a:spcBef>
            <a:spcAft>
              <a:spcPct val="35000"/>
            </a:spcAft>
            <a:buNone/>
          </a:pPr>
          <a:r>
            <a:rPr lang="en-GB" sz="1200" b="1" i="0" u="sng" kern="1200" dirty="0">
              <a:solidFill>
                <a:srgbClr val="3F356A"/>
              </a:solidFill>
              <a:latin typeface="Raleway"/>
            </a:rPr>
            <a:t>Training Grant</a:t>
          </a:r>
          <a:r>
            <a:rPr lang="en-GB" sz="1200" b="1" i="0" kern="1200" dirty="0">
              <a:solidFill>
                <a:srgbClr val="3F356A"/>
              </a:solidFill>
              <a:latin typeface="Raleway"/>
            </a:rPr>
            <a:t>: An additional £5,000 is available to new and continuing students on eligible courses</a:t>
          </a:r>
          <a:r>
            <a:rPr lang="en-GB" sz="1200" b="1" i="0" kern="1200" dirty="0">
              <a:latin typeface="Raleway"/>
            </a:rPr>
            <a:t>. </a:t>
          </a:r>
          <a:endParaRPr lang="en-US" sz="1200" b="1" i="0" kern="1200" dirty="0">
            <a:latin typeface="Raleway"/>
          </a:endParaRPr>
        </a:p>
      </dsp:txBody>
      <dsp:txXfrm>
        <a:off x="3742016" y="8097"/>
        <a:ext cx="3031567" cy="1818940"/>
      </dsp:txXfrm>
    </dsp:sp>
    <dsp:sp modelId="{6CF8E23B-AB31-4978-9213-788C67621335}">
      <dsp:nvSpPr>
        <dsp:cNvPr id="0" name=""/>
        <dsp:cNvSpPr/>
      </dsp:nvSpPr>
      <dsp:spPr>
        <a:xfrm>
          <a:off x="1528971" y="1825238"/>
          <a:ext cx="7457656" cy="666660"/>
        </a:xfrm>
        <a:custGeom>
          <a:avLst/>
          <a:gdLst/>
          <a:ahLst/>
          <a:cxnLst/>
          <a:rect l="0" t="0" r="0" b="0"/>
          <a:pathLst>
            <a:path>
              <a:moveTo>
                <a:pt x="7457656" y="0"/>
              </a:moveTo>
              <a:lnTo>
                <a:pt x="7457656" y="350430"/>
              </a:lnTo>
              <a:lnTo>
                <a:pt x="0" y="350430"/>
              </a:lnTo>
              <a:lnTo>
                <a:pt x="0" y="66666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545" y="2155078"/>
        <a:ext cx="374509" cy="6979"/>
      </dsp:txXfrm>
    </dsp:sp>
    <dsp:sp modelId="{29A38B1C-191B-4C66-ADB9-49C7A82909A2}">
      <dsp:nvSpPr>
        <dsp:cNvPr id="0" name=""/>
        <dsp:cNvSpPr/>
      </dsp:nvSpPr>
      <dsp:spPr>
        <a:xfrm>
          <a:off x="7470844" y="8097"/>
          <a:ext cx="3031567" cy="181894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rtl="0">
            <a:lnSpc>
              <a:spcPct val="90000"/>
            </a:lnSpc>
            <a:spcBef>
              <a:spcPct val="0"/>
            </a:spcBef>
            <a:spcAft>
              <a:spcPct val="35000"/>
            </a:spcAft>
            <a:buNone/>
          </a:pPr>
          <a:r>
            <a:rPr lang="en-GB" sz="1200" b="1" u="sng" kern="1200" dirty="0">
              <a:solidFill>
                <a:srgbClr val="3F356A"/>
              </a:solidFill>
              <a:latin typeface="Raleway"/>
            </a:rPr>
            <a:t>Specialist Subject Payment</a:t>
          </a:r>
          <a:r>
            <a:rPr lang="en-GB" sz="1200" b="1" kern="1200" dirty="0">
              <a:solidFill>
                <a:srgbClr val="3F356A"/>
              </a:solidFill>
              <a:latin typeface="Raleway"/>
            </a:rPr>
            <a:t>: £1,000 for students studying  a specialist subject.</a:t>
          </a:r>
          <a:endParaRPr lang="en-US" sz="1200" b="1" kern="1200" dirty="0">
            <a:solidFill>
              <a:srgbClr val="3F356A"/>
            </a:solidFill>
            <a:latin typeface="Raleway"/>
          </a:endParaRPr>
        </a:p>
      </dsp:txBody>
      <dsp:txXfrm>
        <a:off x="7470844" y="8097"/>
        <a:ext cx="3031567" cy="1818940"/>
      </dsp:txXfrm>
    </dsp:sp>
    <dsp:sp modelId="{ADDDDB28-77A9-4046-910A-F373B08BC19C}">
      <dsp:nvSpPr>
        <dsp:cNvPr id="0" name=""/>
        <dsp:cNvSpPr/>
      </dsp:nvSpPr>
      <dsp:spPr>
        <a:xfrm>
          <a:off x="3042955" y="3388049"/>
          <a:ext cx="666660" cy="91440"/>
        </a:xfrm>
        <a:custGeom>
          <a:avLst/>
          <a:gdLst/>
          <a:ahLst/>
          <a:cxnLst/>
          <a:rect l="0" t="0" r="0" b="0"/>
          <a:pathLst>
            <a:path>
              <a:moveTo>
                <a:pt x="0" y="45720"/>
              </a:moveTo>
              <a:lnTo>
                <a:pt x="666660"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8854" y="3430279"/>
        <a:ext cx="34863" cy="6979"/>
      </dsp:txXfrm>
    </dsp:sp>
    <dsp:sp modelId="{E924B717-14F9-458E-BB88-090E801F803A}">
      <dsp:nvSpPr>
        <dsp:cNvPr id="0" name=""/>
        <dsp:cNvSpPr/>
      </dsp:nvSpPr>
      <dsp:spPr>
        <a:xfrm>
          <a:off x="13187" y="2524298"/>
          <a:ext cx="3031567" cy="181894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rtl="0">
            <a:lnSpc>
              <a:spcPct val="90000"/>
            </a:lnSpc>
            <a:spcBef>
              <a:spcPct val="0"/>
            </a:spcBef>
            <a:spcAft>
              <a:spcPct val="35000"/>
            </a:spcAft>
            <a:buNone/>
          </a:pPr>
          <a:r>
            <a:rPr lang="en-GB" sz="1200" b="1" u="sng" kern="1200" dirty="0">
              <a:solidFill>
                <a:srgbClr val="3F356A"/>
              </a:solidFill>
              <a:latin typeface="Raleway"/>
            </a:rPr>
            <a:t>Travel &amp; Dual Accommodation Expenses: </a:t>
          </a:r>
          <a:r>
            <a:rPr lang="en-GB" sz="1200" b="1" kern="1200" dirty="0">
              <a:solidFill>
                <a:srgbClr val="3F356A"/>
              </a:solidFill>
              <a:latin typeface="Raleway"/>
            </a:rPr>
            <a:t>Reimbursement of costs incurred as a result of attending a practice placement</a:t>
          </a:r>
          <a:r>
            <a:rPr lang="en-GB" sz="1200" b="1" kern="1200" dirty="0">
              <a:latin typeface="Raleway"/>
            </a:rPr>
            <a:t>.</a:t>
          </a:r>
          <a:endParaRPr lang="en-US" sz="1200" b="1" kern="1200" dirty="0">
            <a:latin typeface="Raleway"/>
          </a:endParaRPr>
        </a:p>
      </dsp:txBody>
      <dsp:txXfrm>
        <a:off x="13187" y="2524298"/>
        <a:ext cx="3031567" cy="1818940"/>
      </dsp:txXfrm>
    </dsp:sp>
    <dsp:sp modelId="{44B5398D-C606-4CD5-9026-78889E4D0774}">
      <dsp:nvSpPr>
        <dsp:cNvPr id="0" name=""/>
        <dsp:cNvSpPr/>
      </dsp:nvSpPr>
      <dsp:spPr>
        <a:xfrm>
          <a:off x="3742016" y="2524298"/>
          <a:ext cx="3031567" cy="181894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rtl="0">
            <a:lnSpc>
              <a:spcPct val="90000"/>
            </a:lnSpc>
            <a:spcBef>
              <a:spcPct val="0"/>
            </a:spcBef>
            <a:spcAft>
              <a:spcPct val="35000"/>
            </a:spcAft>
            <a:buNone/>
          </a:pPr>
          <a:r>
            <a:rPr lang="en-GB" sz="1200" b="1" u="sng" kern="1200" dirty="0">
              <a:solidFill>
                <a:srgbClr val="3F356A"/>
              </a:solidFill>
              <a:latin typeface="Raleway"/>
            </a:rPr>
            <a:t>Parental Support</a:t>
          </a:r>
          <a:r>
            <a:rPr lang="en-GB" sz="1200" b="1" kern="1200" dirty="0">
              <a:solidFill>
                <a:srgbClr val="3F356A"/>
              </a:solidFill>
              <a:latin typeface="Raleway"/>
            </a:rPr>
            <a:t>: Students with parental responsibility for at least one child may be entitled to up to £2,000 per academic year.</a:t>
          </a:r>
          <a:endParaRPr lang="en-US" sz="1200" b="1" kern="1200" dirty="0">
            <a:solidFill>
              <a:srgbClr val="3F356A"/>
            </a:solidFill>
            <a:latin typeface="Raleway"/>
          </a:endParaRPr>
        </a:p>
      </dsp:txBody>
      <dsp:txXfrm>
        <a:off x="3742016" y="2524298"/>
        <a:ext cx="3031567" cy="18189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93608-12C0-8C48-8E78-E4906A27CF90}" type="datetimeFigureOut">
              <a:rPr lang="en-US" smtClean="0"/>
              <a:t>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B0204-E1BA-474A-A494-A9CC9E9873AE}" type="slidenum">
              <a:rPr lang="en-US" smtClean="0"/>
              <a:t>‹#›</a:t>
            </a:fld>
            <a:endParaRPr lang="en-US"/>
          </a:p>
        </p:txBody>
      </p:sp>
    </p:spTree>
    <p:extLst>
      <p:ext uri="{BB962C8B-B14F-4D97-AF65-F5344CB8AC3E}">
        <p14:creationId xmlns:p14="http://schemas.microsoft.com/office/powerpoint/2010/main" val="803252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hsbsa.nhs.uk/sites/default/files/2022-01/NHS%20LSF%20guidance%20booklet%20%28V5%29%2001.2022_0.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3B0204-E1BA-474A-A494-A9CC9E9873AE}" type="slidenum">
              <a:rPr lang="en-US" smtClean="0"/>
              <a:t>1</a:t>
            </a:fld>
            <a:endParaRPr lang="en-US"/>
          </a:p>
        </p:txBody>
      </p:sp>
    </p:spTree>
    <p:extLst>
      <p:ext uri="{BB962C8B-B14F-4D97-AF65-F5344CB8AC3E}">
        <p14:creationId xmlns:p14="http://schemas.microsoft.com/office/powerpoint/2010/main" val="1418317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Highlight when applications open</a:t>
            </a:r>
            <a:endParaRPr lang="en-GB" b="1" dirty="0">
              <a:cs typeface="Calibri"/>
            </a:endParaRPr>
          </a:p>
          <a:p>
            <a:pPr>
              <a:defRPr/>
            </a:pPr>
            <a:r>
              <a:rPr lang="en-GB" dirty="0"/>
              <a:t>SFE normally opens around the end of </a:t>
            </a:r>
            <a:r>
              <a:rPr lang="en-GB" dirty="0" err="1"/>
              <a:t>feb</a:t>
            </a:r>
            <a:r>
              <a:rPr lang="en-GB" dirty="0"/>
              <a:t> and they say that as long the application is submitted by the date they outline at the end of May then the student is guaranteed their loan for the start of </a:t>
            </a:r>
            <a:r>
              <a:rPr lang="en-GB" dirty="0" err="1"/>
              <a:t>uni</a:t>
            </a:r>
            <a:r>
              <a:rPr lang="en-GB" dirty="0"/>
              <a:t> at the end of sept/early October. If it is submitted and confirmed later than that they will get the loan but it isn’t insured to be when at the start of term.</a:t>
            </a:r>
            <a:endParaRPr lang="en-GB" dirty="0">
              <a:cs typeface="Calibri"/>
            </a:endParaRPr>
          </a:p>
          <a:p>
            <a:pPr>
              <a:defRPr/>
            </a:pPr>
            <a:endParaRPr lang="en-GB" dirty="0">
              <a:cs typeface="Calibri"/>
            </a:endParaRPr>
          </a:p>
          <a:p>
            <a:pPr>
              <a:defRPr/>
            </a:pPr>
            <a:r>
              <a:rPr lang="en-GB" b="1" dirty="0"/>
              <a:t>Set up Student Finance online</a:t>
            </a:r>
            <a:endParaRPr lang="en-GB" b="1" dirty="0">
              <a:cs typeface="Calibri"/>
            </a:endParaRPr>
          </a:p>
          <a:p>
            <a:pPr marL="171450" indent="-171450">
              <a:buFont typeface="Arial" panose="020B0604020202020204" pitchFamily="34" charset="0"/>
              <a:buChar char="•"/>
              <a:defRPr/>
            </a:pPr>
            <a:r>
              <a:rPr lang="en-GB" dirty="0"/>
              <a:t>Student will require: an in date Passport, bank account details and NI number- if you don’t have a valid passport, then there are a list of alternatives on the SFE website, but one form of ID can be a birth certificate that you will need to physically send off. </a:t>
            </a:r>
          </a:p>
          <a:p>
            <a:pPr marL="171450" indent="-171450">
              <a:buFont typeface="Arial" panose="020B0604020202020204" pitchFamily="34" charset="0"/>
              <a:buChar char="•"/>
              <a:defRPr/>
            </a:pPr>
            <a:r>
              <a:rPr lang="en-GB" dirty="0"/>
              <a:t>The bank account details must be your own- the system will not allow you to input parental or guardian bank details, and this will be the one your maintenance loan is paid in to. Do not worry if you think you may change it/open a student account it can be easily changed at a later date. As long as it is changed 7-10 working days before your first payment is due.</a:t>
            </a:r>
            <a:endParaRPr lang="en-GB" dirty="0">
              <a:cs typeface="Calibri"/>
            </a:endParaRPr>
          </a:p>
          <a:p>
            <a:pPr marL="171450" indent="-171450">
              <a:buFont typeface="Arial" panose="020B0604020202020204" pitchFamily="34" charset="0"/>
              <a:buChar char="•"/>
              <a:defRPr/>
            </a:pPr>
            <a:r>
              <a:rPr lang="en-GB" dirty="0"/>
              <a:t>30 minute process</a:t>
            </a:r>
            <a:endParaRPr lang="en-GB" dirty="0">
              <a:cs typeface="Calibri"/>
            </a:endParaRPr>
          </a:p>
          <a:p>
            <a:pPr marL="171450" indent="-171450">
              <a:buFont typeface="Arial" panose="020B0604020202020204" pitchFamily="34" charset="0"/>
              <a:buChar char="•"/>
              <a:defRPr/>
            </a:pPr>
            <a:r>
              <a:rPr lang="en-GB" dirty="0"/>
              <a:t>Put the university that is your first choice- this can easily be changed at a later date if needs be</a:t>
            </a:r>
            <a:endParaRPr lang="en-GB" dirty="0">
              <a:cs typeface="Calibri"/>
            </a:endParaRPr>
          </a:p>
          <a:p>
            <a:pPr>
              <a:defRPr/>
            </a:pPr>
            <a:endParaRPr lang="en-GB" dirty="0">
              <a:cs typeface="Calibri"/>
            </a:endParaRPr>
          </a:p>
          <a:p>
            <a:pPr>
              <a:defRPr/>
            </a:pPr>
            <a:r>
              <a:rPr lang="en-GB" b="1" dirty="0"/>
              <a:t>2.   Parents/guardians/partner fill out their part </a:t>
            </a:r>
            <a:endParaRPr lang="en-GB" b="1" dirty="0">
              <a:cs typeface="Calibri"/>
            </a:endParaRPr>
          </a:p>
          <a:p>
            <a:pPr marL="171450" indent="-171450">
              <a:buFont typeface="Arial" panose="020B0604020202020204" pitchFamily="34" charset="0"/>
              <a:buChar char="•"/>
              <a:defRPr/>
            </a:pPr>
            <a:r>
              <a:rPr lang="en-GB" dirty="0">
                <a:cs typeface="Calibri"/>
              </a:rPr>
              <a:t>There will be a request of an email address, and SFE will then email asking you to provide details on behalf of student</a:t>
            </a:r>
          </a:p>
          <a:p>
            <a:pPr marL="171450" indent="-171450">
              <a:buFont typeface="Arial" panose="020B0604020202020204" pitchFamily="34" charset="0"/>
              <a:buChar char="•"/>
              <a:defRPr/>
            </a:pPr>
            <a:r>
              <a:rPr lang="en-GB" dirty="0"/>
              <a:t>NI number and income details based on their last P60- if they do not have a P60 there is a list of alternatives on the SFE website</a:t>
            </a:r>
            <a:endParaRPr lang="en-GB" dirty="0">
              <a:cs typeface="Calibri"/>
            </a:endParaRPr>
          </a:p>
          <a:p>
            <a:pPr marL="171450" indent="-171450">
              <a:buFont typeface="Arial" panose="020B0604020202020204" pitchFamily="34" charset="0"/>
              <a:buChar char="•"/>
              <a:defRPr/>
            </a:pPr>
            <a:r>
              <a:rPr lang="en-GB" dirty="0"/>
              <a:t>Provide information on dependents (</a:t>
            </a:r>
            <a:r>
              <a:rPr lang="en-GB" dirty="0" err="1"/>
              <a:t>e.g</a:t>
            </a:r>
            <a:r>
              <a:rPr lang="en-GB" dirty="0"/>
              <a:t> siblings)-           - </a:t>
            </a:r>
          </a:p>
          <a:p>
            <a:pPr marL="171450" indent="-171450">
              <a:buFont typeface="Arial" panose="020B0604020202020204" pitchFamily="34" charset="0"/>
              <a:buChar char="•"/>
              <a:defRPr/>
            </a:pPr>
            <a:r>
              <a:rPr lang="en-GB" dirty="0"/>
              <a:t>If more than one parent/carer they must fill their bits out separately</a:t>
            </a:r>
            <a:endParaRPr lang="en-GB" dirty="0">
              <a:cs typeface="Calibri"/>
            </a:endParaRPr>
          </a:p>
          <a:p>
            <a:pPr>
              <a:defRPr/>
            </a:pPr>
            <a:endParaRPr lang="en-GB" dirty="0">
              <a:cs typeface="Calibri"/>
            </a:endParaRPr>
          </a:p>
          <a:p>
            <a:pPr>
              <a:defRPr/>
            </a:pPr>
            <a:r>
              <a:rPr lang="en-GB" b="1" dirty="0"/>
              <a:t>3. Application &amp; proof of ID is checked by SFE</a:t>
            </a:r>
            <a:endParaRPr lang="en-GB" b="1" dirty="0">
              <a:cs typeface="Calibri"/>
            </a:endParaRPr>
          </a:p>
          <a:p>
            <a:pPr marL="171450" indent="-171450">
              <a:buFont typeface="Arial" panose="020B0604020202020204" pitchFamily="34" charset="0"/>
              <a:buChar char="•"/>
              <a:defRPr/>
            </a:pPr>
            <a:r>
              <a:rPr lang="en-GB" dirty="0"/>
              <a:t>Up to 6 weeks for this to be completed and to receive your declaration paperwork</a:t>
            </a:r>
            <a:endParaRPr lang="en-GB" dirty="0">
              <a:cs typeface="Calibri"/>
            </a:endParaRPr>
          </a:p>
          <a:p>
            <a:pPr marL="171450" indent="-171450">
              <a:buFont typeface="Arial" panose="020B0604020202020204" pitchFamily="34" charset="0"/>
              <a:buChar char="•"/>
              <a:defRPr/>
            </a:pPr>
            <a:r>
              <a:rPr lang="en-GB" dirty="0"/>
              <a:t>ID is usually checked online with the electronic passport system. If copies required send them recorded post. This can take up to six weeks if you have a holiday planned in that six week period maybe consider using another form of proof of ID</a:t>
            </a:r>
            <a:endParaRPr lang="en-GB" dirty="0">
              <a:cs typeface="Calibri"/>
            </a:endParaRPr>
          </a:p>
          <a:p>
            <a:pPr>
              <a:defRPr/>
            </a:pPr>
            <a:endParaRPr lang="en-GB" dirty="0">
              <a:cs typeface="Calibri"/>
            </a:endParaRPr>
          </a:p>
          <a:p>
            <a:pPr>
              <a:defRPr/>
            </a:pPr>
            <a:r>
              <a:rPr lang="en-GB" dirty="0"/>
              <a:t>If you are not sure about </a:t>
            </a:r>
            <a:r>
              <a:rPr lang="en-GB" dirty="0" err="1"/>
              <a:t>uni</a:t>
            </a:r>
            <a:r>
              <a:rPr lang="en-GB" dirty="0"/>
              <a:t> it is easier/better to apply for student finance anyway then get to a later stage and try and rush it through (for the above reason). No money is released by SFE to the </a:t>
            </a:r>
            <a:r>
              <a:rPr lang="en-GB" dirty="0" err="1"/>
              <a:t>uni</a:t>
            </a:r>
            <a:r>
              <a:rPr lang="en-GB" dirty="0"/>
              <a:t> or to you until you register/enrol. So you could accept a place, move in but until you physically enrol on your first day no money is released. If you change your mind and </a:t>
            </a:r>
            <a:r>
              <a:rPr lang="en-GB" dirty="0" err="1"/>
              <a:t>tehn</a:t>
            </a:r>
            <a:r>
              <a:rPr lang="en-GB" dirty="0"/>
              <a:t> don’t want to go you just have to let SFE know.</a:t>
            </a:r>
          </a:p>
          <a:p>
            <a:endParaRPr lang="en-GB" baseline="0" dirty="0">
              <a:solidFill>
                <a:schemeClr val="accent4">
                  <a:lumMod val="75000"/>
                </a:schemeClr>
              </a:solidFill>
            </a:endParaRPr>
          </a:p>
          <a:p>
            <a:pPr>
              <a:defRPr/>
            </a:pPr>
            <a:r>
              <a:rPr lang="en-GB" b="1" dirty="0"/>
              <a:t>ELIGIBILITY</a:t>
            </a:r>
            <a:endParaRPr lang="en-GB" dirty="0"/>
          </a:p>
          <a:p>
            <a:pPr>
              <a:defRPr/>
            </a:pPr>
            <a:r>
              <a:rPr lang="en-GB" dirty="0"/>
              <a:t>When the application is submitted to student finance, they will assess eligibility on a case by case basis.</a:t>
            </a:r>
          </a:p>
          <a:p>
            <a:pPr>
              <a:defRPr/>
            </a:pPr>
            <a:endParaRPr lang="en-GB" dirty="0"/>
          </a:p>
          <a:p>
            <a:pPr>
              <a:defRPr/>
            </a:pPr>
            <a:r>
              <a:rPr lang="en-GB" b="1" u="sng" dirty="0"/>
              <a:t>Eligibility – For the majority of students this is not an issue, but all questions should be referred to Student Finance England</a:t>
            </a:r>
            <a:endParaRPr lang="en-GB" dirty="0"/>
          </a:p>
          <a:p>
            <a:pPr>
              <a:defRPr/>
            </a:pPr>
            <a:endParaRPr lang="en-GB" dirty="0"/>
          </a:p>
          <a:p>
            <a:pPr>
              <a:defRPr/>
            </a:pPr>
            <a:r>
              <a:rPr lang="en-US" dirty="0"/>
              <a:t>Whether you qualify for student finance depends on:</a:t>
            </a:r>
          </a:p>
          <a:p>
            <a:pPr>
              <a:defRPr/>
            </a:pPr>
            <a:r>
              <a:rPr lang="en-US" dirty="0"/>
              <a:t>your university or college</a:t>
            </a:r>
          </a:p>
          <a:p>
            <a:pPr>
              <a:defRPr/>
            </a:pPr>
            <a:r>
              <a:rPr lang="en-US" dirty="0"/>
              <a:t>your course</a:t>
            </a:r>
          </a:p>
          <a:p>
            <a:pPr>
              <a:defRPr/>
            </a:pPr>
            <a:r>
              <a:rPr lang="en-US" dirty="0"/>
              <a:t>if you’ve studied a higher education course before</a:t>
            </a:r>
          </a:p>
          <a:p>
            <a:pPr>
              <a:defRPr/>
            </a:pPr>
            <a:r>
              <a:rPr lang="en-US" dirty="0"/>
              <a:t>your age</a:t>
            </a:r>
          </a:p>
          <a:p>
            <a:pPr>
              <a:defRPr/>
            </a:pPr>
            <a:r>
              <a:rPr lang="en-US" dirty="0"/>
              <a:t>your nationality or residency status</a:t>
            </a:r>
            <a:endParaRPr lang="en-GB" dirty="0"/>
          </a:p>
          <a:p>
            <a:pPr marL="0" indent="0">
              <a:spcBef>
                <a:spcPct val="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dirty="0">
              <a:latin typeface="Times New Roman" pitchFamily="18" charset="0"/>
              <a:ea typeface="DejaVu Sans" charset="0"/>
              <a:cs typeface="DejaVu Sans" charset="0"/>
            </a:endParaRPr>
          </a:p>
        </p:txBody>
      </p:sp>
      <p:sp>
        <p:nvSpPr>
          <p:cNvPr id="4" name="Slide Number Placeholder 3"/>
          <p:cNvSpPr>
            <a:spLocks noGrp="1"/>
          </p:cNvSpPr>
          <p:nvPr>
            <p:ph type="sldNum" sz="quarter" idx="10"/>
          </p:nvPr>
        </p:nvSpPr>
        <p:spPr/>
        <p:txBody>
          <a:bodyPr/>
          <a:lstStyle/>
          <a:p>
            <a:fld id="{B13B0204-E1BA-474A-A494-A9CC9E9873AE}" type="slidenum">
              <a:rPr lang="en-US" smtClean="0"/>
              <a:t>10</a:t>
            </a:fld>
            <a:endParaRPr lang="en-US"/>
          </a:p>
        </p:txBody>
      </p:sp>
    </p:spTree>
    <p:extLst>
      <p:ext uri="{BB962C8B-B14F-4D97-AF65-F5344CB8AC3E}">
        <p14:creationId xmlns:p14="http://schemas.microsoft.com/office/powerpoint/2010/main" val="1221370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Additional Support</a:t>
            </a:r>
          </a:p>
          <a:p>
            <a:endParaRPr lang="en-GB" b="0" dirty="0"/>
          </a:p>
          <a:p>
            <a:r>
              <a:rPr lang="en-GB" b="1" dirty="0"/>
              <a:t>Long Course Loans are available for Full-Time course exceeding 30 weeks and 3 days; </a:t>
            </a:r>
            <a:endParaRPr lang="en-US" dirty="0"/>
          </a:p>
          <a:p>
            <a:r>
              <a:rPr lang="en-GB" b="1" dirty="0"/>
              <a:t>MAX INSTALMENT AMOUNT 2021/2022 PER WEEK Parental home £67; Outside London, not in parental home £102</a:t>
            </a:r>
            <a:endParaRPr lang="en-GB" dirty="0"/>
          </a:p>
          <a:p>
            <a:endParaRPr lang="en-GB" dirty="0"/>
          </a:p>
          <a:p>
            <a:r>
              <a:rPr lang="en-GB" dirty="0"/>
              <a:t>- DSA: Disabled students allowance- Not just for physical disabilities, also can apply to things like depression, ADHD, dyslexia, autism, anxiety. This is separate to the SFE application</a:t>
            </a:r>
            <a:endParaRPr lang="en-US" dirty="0"/>
          </a:p>
          <a:p>
            <a:endParaRPr lang="en-GB" dirty="0"/>
          </a:p>
          <a:p>
            <a:r>
              <a:rPr lang="en-GB" dirty="0"/>
              <a:t>-Parents Learning Allowance- if you are a parent when you are studying you can get extra financial support (means tested)</a:t>
            </a:r>
            <a:endParaRPr lang="en-US" dirty="0"/>
          </a:p>
          <a:p>
            <a:endParaRPr lang="en-GB" dirty="0">
              <a:cs typeface="Calibri"/>
            </a:endParaRPr>
          </a:p>
          <a:p>
            <a:r>
              <a:rPr lang="en-GB" dirty="0"/>
              <a:t>-Adult Dependent Grant- e.g. if you are a carer for anyone (means tested)</a:t>
            </a:r>
            <a:endParaRPr lang="en-GB" dirty="0">
              <a:cs typeface="Calibri"/>
            </a:endParaRPr>
          </a:p>
          <a:p>
            <a:endParaRPr lang="en-GB" dirty="0"/>
          </a:p>
          <a:p>
            <a:r>
              <a:rPr lang="en-GB" dirty="0"/>
              <a:t>Mention Bursaries and Scholarships, encourage students to actively research what they are eligible to apply for. </a:t>
            </a:r>
            <a:endParaRPr lang="en-US" dirty="0"/>
          </a:p>
          <a:p>
            <a:endParaRPr lang="en-GB" dirty="0"/>
          </a:p>
          <a:p>
            <a:r>
              <a:rPr lang="en-GB" b="1" dirty="0"/>
              <a:t>Mention the ARU Bursary</a:t>
            </a:r>
            <a:endParaRPr lang="en-US" dirty="0"/>
          </a:p>
          <a:p>
            <a:r>
              <a:rPr lang="en-GB" b="1" dirty="0"/>
              <a:t>What is it?</a:t>
            </a:r>
            <a:r>
              <a:rPr lang="en-GB" dirty="0"/>
              <a:t> Our ARU Bursary is for students who have an annual household income of £42,875 or less.</a:t>
            </a:r>
            <a:endParaRPr lang="en-US" dirty="0"/>
          </a:p>
          <a:p>
            <a:r>
              <a:rPr lang="en-GB" b="1" dirty="0"/>
              <a:t>Who is it for?</a:t>
            </a:r>
            <a:r>
              <a:rPr lang="en-GB" dirty="0"/>
              <a:t> UK or eligible EU students studying a full- or part-time undergraduate or integrated Masters degree on our Cambridge, Chelmsford or Peterborough Guild House campuses.</a:t>
            </a:r>
            <a:endParaRPr lang="en-US" dirty="0"/>
          </a:p>
          <a:p>
            <a:r>
              <a:rPr lang="en-GB" b="1" dirty="0"/>
              <a:t>How much is it worth?</a:t>
            </a:r>
            <a:r>
              <a:rPr lang="en-GB" dirty="0"/>
              <a:t> Up to £300 per year</a:t>
            </a:r>
            <a:endParaRPr lang="en-US" dirty="0"/>
          </a:p>
          <a:p>
            <a:endParaRPr lang="en-GB" dirty="0"/>
          </a:p>
          <a:p>
            <a:r>
              <a:rPr lang="en-GB" dirty="0"/>
              <a:t>Social Work Support is given from the 2nd Year, please check online for eligibility and criteria.</a:t>
            </a:r>
            <a:endParaRPr lang="en-US" dirty="0"/>
          </a:p>
          <a:p>
            <a:r>
              <a:rPr lang="en-GB" dirty="0"/>
              <a:t>Medicine Students: funded by SFE for the first four years, and the fifth year is an NHS Bursary.</a:t>
            </a:r>
            <a:endParaRPr lang="en-US" dirty="0"/>
          </a:p>
          <a:p>
            <a:endParaRPr lang="en-US" dirty="0"/>
          </a:p>
          <a:p>
            <a:pPr marL="0" indent="0">
              <a:spcBef>
                <a:spcPct val="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dirty="0">
              <a:latin typeface="Times New Roman" pitchFamily="18" charset="0"/>
              <a:ea typeface="DejaVu Sans" charset="0"/>
              <a:cs typeface="DejaVu Sans" charset="0"/>
            </a:endParaRPr>
          </a:p>
        </p:txBody>
      </p:sp>
      <p:sp>
        <p:nvSpPr>
          <p:cNvPr id="4" name="Slide Number Placeholder 3"/>
          <p:cNvSpPr>
            <a:spLocks noGrp="1"/>
          </p:cNvSpPr>
          <p:nvPr>
            <p:ph type="sldNum" sz="quarter" idx="10"/>
          </p:nvPr>
        </p:nvSpPr>
        <p:spPr/>
        <p:txBody>
          <a:bodyPr/>
          <a:lstStyle/>
          <a:p>
            <a:fld id="{B13B0204-E1BA-474A-A494-A9CC9E9873AE}" type="slidenum">
              <a:rPr lang="en-US" smtClean="0"/>
              <a:t>11</a:t>
            </a:fld>
            <a:endParaRPr lang="en-US"/>
          </a:p>
        </p:txBody>
      </p:sp>
    </p:spTree>
    <p:extLst>
      <p:ext uri="{BB962C8B-B14F-4D97-AF65-F5344CB8AC3E}">
        <p14:creationId xmlns:p14="http://schemas.microsoft.com/office/powerpoint/2010/main" val="2366717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cs typeface="Calibri"/>
              </a:rPr>
              <a:t>NHS Additional Funding</a:t>
            </a:r>
          </a:p>
          <a:p>
            <a:endParaRPr lang="en-GB" dirty="0"/>
          </a:p>
          <a:p>
            <a:r>
              <a:rPr lang="en-GB" b="1" u="sng" dirty="0"/>
              <a:t>NHS Learning Support Fund</a:t>
            </a:r>
          </a:p>
          <a:p>
            <a:endParaRPr lang="en-GB" b="1" dirty="0"/>
          </a:p>
          <a:p>
            <a:pPr algn="l"/>
            <a:r>
              <a:rPr lang="en-US" b="0" i="0" dirty="0">
                <a:solidFill>
                  <a:srgbClr val="555555"/>
                </a:solidFill>
                <a:effectLst/>
                <a:latin typeface="Arial" panose="020B0604020202020204" pitchFamily="34" charset="0"/>
              </a:rPr>
              <a:t>Students starting and continuing their course from 1 September 2020 onwards can apply for NHS LSF if they’re on one of the following pre-registration undergraduate or postgraduate courses:</a:t>
            </a:r>
          </a:p>
          <a:p>
            <a:pPr algn="l">
              <a:buFont typeface="Arial" panose="020B0604020202020204" pitchFamily="34" charset="0"/>
              <a:buChar char="•"/>
            </a:pPr>
            <a:r>
              <a:rPr lang="en-US" b="0" i="0" dirty="0">
                <a:solidFill>
                  <a:srgbClr val="555555"/>
                </a:solidFill>
                <a:effectLst/>
                <a:latin typeface="Arial" panose="020B0604020202020204" pitchFamily="34" charset="0"/>
              </a:rPr>
              <a:t>dental therapy or dental hygiene (level 5 and 6 courses)</a:t>
            </a:r>
          </a:p>
          <a:p>
            <a:pPr algn="l">
              <a:buFont typeface="Arial" panose="020B0604020202020204" pitchFamily="34" charset="0"/>
              <a:buChar char="•"/>
            </a:pPr>
            <a:r>
              <a:rPr lang="en-US" b="0" i="0" dirty="0">
                <a:solidFill>
                  <a:srgbClr val="555555"/>
                </a:solidFill>
                <a:effectLst/>
                <a:latin typeface="Arial" panose="020B0604020202020204" pitchFamily="34" charset="0"/>
              </a:rPr>
              <a:t>dietetics</a:t>
            </a:r>
          </a:p>
          <a:p>
            <a:pPr algn="l">
              <a:buFont typeface="Arial" panose="020B0604020202020204" pitchFamily="34" charset="0"/>
              <a:buChar char="•"/>
            </a:pPr>
            <a:r>
              <a:rPr lang="en-US" b="0" i="0" dirty="0">
                <a:solidFill>
                  <a:srgbClr val="555555"/>
                </a:solidFill>
                <a:effectLst/>
                <a:latin typeface="Arial" panose="020B0604020202020204" pitchFamily="34" charset="0"/>
              </a:rPr>
              <a:t>midwifery</a:t>
            </a:r>
          </a:p>
          <a:p>
            <a:pPr algn="l">
              <a:buFont typeface="Arial" panose="020B0604020202020204" pitchFamily="34" charset="0"/>
              <a:buChar char="•"/>
            </a:pPr>
            <a:r>
              <a:rPr lang="en-US" b="0" i="0" dirty="0">
                <a:solidFill>
                  <a:srgbClr val="555555"/>
                </a:solidFill>
                <a:effectLst/>
                <a:latin typeface="Arial" panose="020B0604020202020204" pitchFamily="34" charset="0"/>
              </a:rPr>
              <a:t>nursing (adult, child, mental health, learning disability, joint nursing and social work)</a:t>
            </a:r>
          </a:p>
          <a:p>
            <a:pPr algn="l">
              <a:buFont typeface="Arial" panose="020B0604020202020204" pitchFamily="34" charset="0"/>
              <a:buChar char="•"/>
            </a:pPr>
            <a:r>
              <a:rPr lang="en-US" b="0" i="0" dirty="0">
                <a:solidFill>
                  <a:srgbClr val="555555"/>
                </a:solidFill>
                <a:effectLst/>
                <a:latin typeface="Arial" panose="020B0604020202020204" pitchFamily="34" charset="0"/>
              </a:rPr>
              <a:t>occupational therapy</a:t>
            </a:r>
          </a:p>
          <a:p>
            <a:pPr algn="l">
              <a:buFont typeface="Arial" panose="020B0604020202020204" pitchFamily="34" charset="0"/>
              <a:buChar char="•"/>
            </a:pPr>
            <a:r>
              <a:rPr lang="en-US" b="0" i="0" dirty="0">
                <a:solidFill>
                  <a:srgbClr val="555555"/>
                </a:solidFill>
                <a:effectLst/>
                <a:latin typeface="Arial" panose="020B0604020202020204" pitchFamily="34" charset="0"/>
              </a:rPr>
              <a:t>operating department practitioner (level 5 and 6 courses)</a:t>
            </a:r>
          </a:p>
          <a:p>
            <a:pPr algn="l">
              <a:buFont typeface="Arial" panose="020B0604020202020204" pitchFamily="34" charset="0"/>
              <a:buChar char="•"/>
            </a:pPr>
            <a:r>
              <a:rPr lang="en-US" b="0" i="0" dirty="0">
                <a:solidFill>
                  <a:srgbClr val="555555"/>
                </a:solidFill>
                <a:effectLst/>
                <a:latin typeface="Arial" panose="020B0604020202020204" pitchFamily="34" charset="0"/>
              </a:rPr>
              <a:t>orthoptics</a:t>
            </a:r>
          </a:p>
          <a:p>
            <a:pPr algn="l">
              <a:buFont typeface="Arial" panose="020B0604020202020204" pitchFamily="34" charset="0"/>
              <a:buChar char="•"/>
            </a:pPr>
            <a:r>
              <a:rPr lang="en-US" b="0" i="0" dirty="0">
                <a:solidFill>
                  <a:srgbClr val="555555"/>
                </a:solidFill>
                <a:effectLst/>
                <a:latin typeface="Arial" panose="020B0604020202020204" pitchFamily="34" charset="0"/>
              </a:rPr>
              <a:t>orthotics and prosthetics</a:t>
            </a:r>
          </a:p>
          <a:p>
            <a:pPr algn="l">
              <a:buFont typeface="Arial" panose="020B0604020202020204" pitchFamily="34" charset="0"/>
              <a:buChar char="•"/>
            </a:pPr>
            <a:r>
              <a:rPr lang="en-US" b="0" i="0" dirty="0">
                <a:solidFill>
                  <a:srgbClr val="555555"/>
                </a:solidFill>
                <a:effectLst/>
                <a:latin typeface="Arial" panose="020B0604020202020204" pitchFamily="34" charset="0"/>
              </a:rPr>
              <a:t>paramedics (DipHE and FD courses are not eligible for NHS LSF)</a:t>
            </a:r>
          </a:p>
          <a:p>
            <a:pPr algn="l">
              <a:buFont typeface="Arial" panose="020B0604020202020204" pitchFamily="34" charset="0"/>
              <a:buChar char="•"/>
            </a:pPr>
            <a:r>
              <a:rPr lang="en-US" b="0" i="0" dirty="0">
                <a:solidFill>
                  <a:srgbClr val="555555"/>
                </a:solidFill>
                <a:effectLst/>
                <a:latin typeface="Arial" panose="020B0604020202020204" pitchFamily="34" charset="0"/>
              </a:rPr>
              <a:t>physiotherapy</a:t>
            </a:r>
          </a:p>
          <a:p>
            <a:pPr algn="l">
              <a:buFont typeface="Arial" panose="020B0604020202020204" pitchFamily="34" charset="0"/>
              <a:buChar char="•"/>
            </a:pPr>
            <a:r>
              <a:rPr lang="en-US" b="0" i="0" dirty="0">
                <a:solidFill>
                  <a:srgbClr val="555555"/>
                </a:solidFill>
                <a:effectLst/>
                <a:latin typeface="Arial" panose="020B0604020202020204" pitchFamily="34" charset="0"/>
              </a:rPr>
              <a:t>podiatry or chiropody</a:t>
            </a:r>
          </a:p>
          <a:p>
            <a:pPr algn="l">
              <a:buFont typeface="Arial" panose="020B0604020202020204" pitchFamily="34" charset="0"/>
              <a:buChar char="•"/>
            </a:pPr>
            <a:r>
              <a:rPr lang="en-US" b="0" i="0" dirty="0">
                <a:solidFill>
                  <a:srgbClr val="555555"/>
                </a:solidFill>
                <a:effectLst/>
                <a:latin typeface="Arial" panose="020B0604020202020204" pitchFamily="34" charset="0"/>
              </a:rPr>
              <a:t>radiography (diagnostic and therapeutic)</a:t>
            </a:r>
          </a:p>
          <a:p>
            <a:pPr algn="l">
              <a:buFont typeface="Arial" panose="020B0604020202020204" pitchFamily="34" charset="0"/>
              <a:buChar char="•"/>
            </a:pPr>
            <a:r>
              <a:rPr lang="en-US" b="0" i="0" dirty="0">
                <a:solidFill>
                  <a:srgbClr val="555555"/>
                </a:solidFill>
                <a:effectLst/>
                <a:latin typeface="Arial" panose="020B0604020202020204" pitchFamily="34" charset="0"/>
              </a:rPr>
              <a:t>speech and language therapy</a:t>
            </a:r>
          </a:p>
          <a:p>
            <a:pPr algn="l"/>
            <a:endParaRPr lang="en-US" b="0" i="0" dirty="0">
              <a:solidFill>
                <a:srgbClr val="555555"/>
              </a:solidFill>
              <a:effectLst/>
              <a:latin typeface="Arial" panose="020B0604020202020204" pitchFamily="34" charset="0"/>
            </a:endParaRPr>
          </a:p>
          <a:p>
            <a:pPr algn="l"/>
            <a:r>
              <a:rPr lang="en-US" b="0" i="0" dirty="0">
                <a:solidFill>
                  <a:srgbClr val="555555"/>
                </a:solidFill>
                <a:effectLst/>
                <a:latin typeface="Arial" panose="020B0604020202020204" pitchFamily="34" charset="0"/>
              </a:rPr>
              <a:t>If you're eligible, you can get:</a:t>
            </a:r>
          </a:p>
          <a:p>
            <a:pPr algn="l"/>
            <a:endParaRPr lang="en-US" b="0" i="0" dirty="0">
              <a:solidFill>
                <a:srgbClr val="555555"/>
              </a:solidFill>
              <a:effectLst/>
              <a:latin typeface="Arial" panose="020B0604020202020204" pitchFamily="34" charset="0"/>
            </a:endParaRPr>
          </a:p>
          <a:p>
            <a:pPr algn="l">
              <a:buFont typeface="Arial" panose="020B0604020202020204" pitchFamily="34" charset="0"/>
              <a:buNone/>
            </a:pPr>
            <a:r>
              <a:rPr lang="en-US" b="1" i="0" u="sng" dirty="0">
                <a:solidFill>
                  <a:srgbClr val="555555"/>
                </a:solidFill>
                <a:effectLst/>
                <a:latin typeface="Arial" panose="020B0604020202020204" pitchFamily="34" charset="0"/>
              </a:rPr>
              <a:t>Training Grant</a:t>
            </a:r>
            <a:endParaRPr lang="en-US" b="0" i="0" dirty="0">
              <a:solidFill>
                <a:srgbClr val="555555"/>
              </a:solidFill>
              <a:effectLst/>
              <a:latin typeface="Arial" panose="020B0604020202020204" pitchFamily="34" charset="0"/>
            </a:endParaRPr>
          </a:p>
          <a:p>
            <a:pPr algn="l">
              <a:buFont typeface="Arial" panose="020B0604020202020204" pitchFamily="34" charset="0"/>
              <a:buNone/>
            </a:pPr>
            <a:r>
              <a:rPr lang="en-US" b="0" i="0" dirty="0">
                <a:solidFill>
                  <a:srgbClr val="555555"/>
                </a:solidFill>
                <a:effectLst/>
                <a:latin typeface="Arial" panose="020B0604020202020204" pitchFamily="34" charset="0"/>
              </a:rPr>
              <a:t>£5,000 per academic year – This is not means tested and you do not have to pay this back</a:t>
            </a:r>
          </a:p>
          <a:p>
            <a:pPr algn="l">
              <a:buFont typeface="Arial" panose="020B0604020202020204" pitchFamily="34" charset="0"/>
              <a:buNone/>
            </a:pPr>
            <a:endParaRPr lang="en-US" b="1" i="0" u="sng" dirty="0">
              <a:solidFill>
                <a:srgbClr val="555555"/>
              </a:solidFill>
              <a:effectLst/>
              <a:latin typeface="Arial" panose="020B0604020202020204" pitchFamily="34" charset="0"/>
            </a:endParaRPr>
          </a:p>
          <a:p>
            <a:pPr algn="l">
              <a:buFont typeface="Arial" panose="020B0604020202020204" pitchFamily="34" charset="0"/>
              <a:buNone/>
            </a:pPr>
            <a:r>
              <a:rPr lang="en-US" b="1" i="0" u="sng" dirty="0">
                <a:solidFill>
                  <a:srgbClr val="555555"/>
                </a:solidFill>
                <a:effectLst/>
                <a:latin typeface="Arial" panose="020B0604020202020204" pitchFamily="34" charset="0"/>
              </a:rPr>
              <a:t>Specialist Subject Payment:</a:t>
            </a:r>
          </a:p>
          <a:p>
            <a:pPr algn="l">
              <a:buFont typeface="Arial" panose="020B0604020202020204" pitchFamily="34" charset="0"/>
              <a:buNone/>
            </a:pPr>
            <a:r>
              <a:rPr lang="en-US" dirty="0"/>
              <a:t>students studying one of the specialist subjects below can receive an additional £1,000 per academic year on top of the Training Grant. </a:t>
            </a:r>
          </a:p>
          <a:p>
            <a:pPr algn="l">
              <a:buFont typeface="Arial" panose="020B0604020202020204" pitchFamily="34" charset="0"/>
              <a:buNone/>
            </a:pPr>
            <a:r>
              <a:rPr lang="en-US" dirty="0"/>
              <a:t>Mental Health Nursing </a:t>
            </a:r>
          </a:p>
          <a:p>
            <a:pPr algn="l">
              <a:buFont typeface="Arial" panose="020B0604020202020204" pitchFamily="34" charset="0"/>
              <a:buNone/>
            </a:pPr>
            <a:r>
              <a:rPr lang="en-US" dirty="0"/>
              <a:t>Learning Disability Nursing</a:t>
            </a:r>
          </a:p>
          <a:p>
            <a:pPr algn="l">
              <a:buFont typeface="Arial" panose="020B0604020202020204" pitchFamily="34" charset="0"/>
              <a:buNone/>
            </a:pPr>
            <a:r>
              <a:rPr lang="en-US" dirty="0"/>
              <a:t>Radiography (Diagnostic and Therapeutic)</a:t>
            </a:r>
          </a:p>
          <a:p>
            <a:pPr algn="l">
              <a:buFont typeface="Arial" panose="020B0604020202020204" pitchFamily="34" charset="0"/>
              <a:buNone/>
            </a:pPr>
            <a:r>
              <a:rPr lang="en-US" dirty="0"/>
              <a:t>Prosthetics and Orthotics</a:t>
            </a:r>
          </a:p>
          <a:p>
            <a:pPr algn="l">
              <a:buFont typeface="Arial" panose="020B0604020202020204" pitchFamily="34" charset="0"/>
              <a:buNone/>
            </a:pPr>
            <a:r>
              <a:rPr lang="en-US" dirty="0"/>
              <a:t>Orthoptics</a:t>
            </a:r>
          </a:p>
          <a:p>
            <a:pPr algn="l">
              <a:buFont typeface="Arial" panose="020B0604020202020204" pitchFamily="34" charset="0"/>
              <a:buNone/>
            </a:pPr>
            <a:r>
              <a:rPr lang="en-US" dirty="0"/>
              <a:t>Podiatry</a:t>
            </a:r>
          </a:p>
          <a:p>
            <a:pPr algn="l">
              <a:buFont typeface="Arial" panose="020B0604020202020204" pitchFamily="34" charset="0"/>
              <a:buNone/>
            </a:pPr>
            <a:endParaRPr lang="en-US" b="1" u="sng" dirty="0"/>
          </a:p>
          <a:p>
            <a:pPr algn="l">
              <a:buFont typeface="Arial" panose="020B0604020202020204" pitchFamily="34" charset="0"/>
              <a:buNone/>
            </a:pPr>
            <a:r>
              <a:rPr lang="en-US" b="1" u="sng" dirty="0"/>
              <a:t>Travel &amp; Dual Accommodation Expenses</a:t>
            </a:r>
          </a:p>
          <a:p>
            <a:pPr marL="171450" indent="-171450" algn="l">
              <a:buFont typeface="Arial" panose="020B0604020202020204" pitchFamily="34" charset="0"/>
              <a:buChar char="•"/>
            </a:pPr>
            <a:r>
              <a:rPr lang="en-US" u="sng" dirty="0"/>
              <a:t>Travel costs: </a:t>
            </a:r>
            <a:r>
              <a:rPr lang="en-US" dirty="0"/>
              <a:t>Students who meet the general eligibility criteria are entitled to have some of the additional costs of attending a practice placement reimbursed, provided a valid claim is made within six months of the cost being incurred</a:t>
            </a:r>
          </a:p>
          <a:p>
            <a:pPr marL="171450" indent="-171450" algn="l">
              <a:buFont typeface="Arial" panose="020B0604020202020204" pitchFamily="34" charset="0"/>
              <a:buChar char="•"/>
            </a:pPr>
            <a:r>
              <a:rPr lang="en-US" u="sng" dirty="0"/>
              <a:t>Dual Accommodation Expenses:</a:t>
            </a:r>
            <a:r>
              <a:rPr lang="en-US" dirty="0"/>
              <a:t> As part of the TDAE (Temporary dual accommodation expenses) arrangements you may be able to claim the cost of temporary (secondary) accommodation for the purposes of attending a compulsory practice placement where it is not practical for you to travel to the placement site from your normal accommodation on a daily basis.</a:t>
            </a:r>
          </a:p>
          <a:p>
            <a:pPr marL="0" indent="0" algn="l">
              <a:buFont typeface="Arial" panose="020B0604020202020204" pitchFamily="34" charset="0"/>
              <a:buNone/>
            </a:pPr>
            <a:endParaRPr lang="en-US" dirty="0"/>
          </a:p>
          <a:p>
            <a:pPr marL="0" indent="0" algn="l">
              <a:buFont typeface="Arial" panose="020B0604020202020204" pitchFamily="34" charset="0"/>
              <a:buNone/>
            </a:pPr>
            <a:r>
              <a:rPr lang="en-US" dirty="0"/>
              <a:t>More information can be found here:</a:t>
            </a:r>
          </a:p>
          <a:p>
            <a:pPr marL="0" indent="0" algn="l">
              <a:buFont typeface="Arial" panose="020B0604020202020204" pitchFamily="34" charset="0"/>
              <a:buNone/>
            </a:pPr>
            <a:r>
              <a:rPr lang="en-GB" dirty="0">
                <a:hlinkClick r:id="rId3"/>
              </a:rPr>
              <a:t>NHS LSF guidance booklet (V5) 01.2022_0.pdf (nhsbsa.nhs.uk)</a:t>
            </a:r>
            <a:endParaRPr lang="en-US" dirty="0"/>
          </a:p>
          <a:p>
            <a:pPr algn="l">
              <a:buFont typeface="Arial" panose="020B0604020202020204" pitchFamily="34" charset="0"/>
              <a:buNone/>
            </a:pPr>
            <a:endParaRPr lang="en-US" b="0" i="0" dirty="0">
              <a:solidFill>
                <a:srgbClr val="555555"/>
              </a:solidFill>
              <a:effectLst/>
              <a:latin typeface="Arial" panose="020B0604020202020204" pitchFamily="34" charset="0"/>
            </a:endParaRPr>
          </a:p>
          <a:p>
            <a:pPr algn="l">
              <a:buFont typeface="Arial" panose="020B0604020202020204" pitchFamily="34" charset="0"/>
              <a:buNone/>
            </a:pPr>
            <a:r>
              <a:rPr lang="en-US" b="1" i="0" u="sng" dirty="0">
                <a:solidFill>
                  <a:srgbClr val="555555"/>
                </a:solidFill>
                <a:effectLst/>
                <a:latin typeface="Arial" panose="020B0604020202020204" pitchFamily="34" charset="0"/>
              </a:rPr>
              <a:t>Parental Support </a:t>
            </a:r>
          </a:p>
          <a:p>
            <a:pPr marL="171450" indent="-171450" algn="l">
              <a:buFont typeface="Arial" panose="020B0604020202020204" pitchFamily="34" charset="0"/>
              <a:buChar char="•"/>
            </a:pPr>
            <a:r>
              <a:rPr lang="en-US" dirty="0"/>
              <a:t>Eligible new and continuing students with parental responsibility for one or more children may receive a £2,000 Parental Support payment per student, per academic year. </a:t>
            </a:r>
          </a:p>
          <a:p>
            <a:pPr marL="171450" indent="-171450" algn="l">
              <a:buFont typeface="Arial" panose="020B0604020202020204" pitchFamily="34" charset="0"/>
              <a:buChar char="•"/>
            </a:pPr>
            <a:r>
              <a:rPr lang="en-US" dirty="0"/>
              <a:t>This grant does not affect your access to childcare support and other means of funding available through the higher education support system or other sources</a:t>
            </a:r>
          </a:p>
          <a:p>
            <a:pPr algn="l">
              <a:buFont typeface="Arial" panose="020B0604020202020204" pitchFamily="34" charset="0"/>
              <a:buNone/>
            </a:pPr>
            <a:endParaRPr lang="en-US" b="0" i="0" dirty="0">
              <a:solidFill>
                <a:srgbClr val="555555"/>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B13B0204-E1BA-474A-A494-A9CC9E9873AE}" type="slidenum">
              <a:rPr lang="en-US" smtClean="0"/>
              <a:t>12</a:t>
            </a:fld>
            <a:endParaRPr lang="en-US"/>
          </a:p>
        </p:txBody>
      </p:sp>
    </p:spTree>
    <p:extLst>
      <p:ext uri="{BB962C8B-B14F-4D97-AF65-F5344CB8AC3E}">
        <p14:creationId xmlns:p14="http://schemas.microsoft.com/office/powerpoint/2010/main" val="284407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a:latin typeface="Times New Roman" pitchFamily="18" charset="0"/>
                <a:ea typeface="DejaVu Sans" charset="0"/>
                <a:cs typeface="DejaVu Sans" charset="0"/>
              </a:rPr>
              <a:t>The is QR code will allow the students to download the PDF with further information about the LSF including all the additional funding available</a:t>
            </a:r>
          </a:p>
        </p:txBody>
      </p:sp>
      <p:sp>
        <p:nvSpPr>
          <p:cNvPr id="4" name="Slide Number Placeholder 3"/>
          <p:cNvSpPr>
            <a:spLocks noGrp="1"/>
          </p:cNvSpPr>
          <p:nvPr>
            <p:ph type="sldNum" sz="quarter" idx="10"/>
          </p:nvPr>
        </p:nvSpPr>
        <p:spPr/>
        <p:txBody>
          <a:bodyPr/>
          <a:lstStyle/>
          <a:p>
            <a:fld id="{B13B0204-E1BA-474A-A494-A9CC9E9873AE}" type="slidenum">
              <a:rPr lang="en-US" smtClean="0"/>
              <a:t>13</a:t>
            </a:fld>
            <a:endParaRPr lang="en-US"/>
          </a:p>
        </p:txBody>
      </p:sp>
    </p:spTree>
    <p:extLst>
      <p:ext uri="{BB962C8B-B14F-4D97-AF65-F5344CB8AC3E}">
        <p14:creationId xmlns:p14="http://schemas.microsoft.com/office/powerpoint/2010/main" val="1163277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strike="noStrike" dirty="0"/>
              <a:t>Only start making repayments in the</a:t>
            </a:r>
            <a:r>
              <a:rPr lang="en-GB" sz="1200" strike="noStrike" baseline="0" dirty="0"/>
              <a:t> April after you graduate, if/once you are earning over £</a:t>
            </a:r>
            <a:r>
              <a:rPr lang="en-GB" sz="1200" dirty="0"/>
              <a:t>27,295</a:t>
            </a:r>
            <a:endParaRPr lang="en-GB" sz="1200" strike="noStrike" baseline="0" dirty="0"/>
          </a:p>
          <a:p>
            <a:endParaRPr lang="en-GB" sz="1200" strike="noStrike" baseline="0" dirty="0"/>
          </a:p>
          <a:p>
            <a:r>
              <a:rPr lang="en-GB" sz="1200" strike="noStrike" baseline="0" dirty="0"/>
              <a:t>What you pay back Is dependent on what you earn, not what you owe, and you will see examples of this on the next slide</a:t>
            </a:r>
          </a:p>
          <a:p>
            <a:endParaRPr lang="en-GB" sz="1200" strike="noStrike" baseline="0" dirty="0"/>
          </a:p>
          <a:p>
            <a:r>
              <a:rPr lang="en-GB" sz="1200" strike="noStrike" baseline="0" dirty="0"/>
              <a:t>What you pay back is 9% of what you earn over £</a:t>
            </a:r>
            <a:r>
              <a:rPr lang="en-GB" sz="1200" dirty="0"/>
              <a:t>27,295</a:t>
            </a:r>
            <a:r>
              <a:rPr lang="en-GB" sz="1200" strike="noStrike" baseline="0" dirty="0"/>
              <a:t> so if you earn £27,000 you would pay back nothing until you earn £295 more per year.</a:t>
            </a:r>
          </a:p>
          <a:p>
            <a:endParaRPr lang="en-GB" sz="1200" strike="noStrike" baseline="0" dirty="0"/>
          </a:p>
          <a:p>
            <a:r>
              <a:rPr lang="en-GB" sz="1200" strike="noStrike" baseline="0" dirty="0"/>
              <a:t>Payments reflect your earnings. So if you were to take a careers break; get made redundant; your payments would reflect the change/drop in salary.</a:t>
            </a:r>
          </a:p>
          <a:p>
            <a:endParaRPr lang="en-GB" sz="1200" strike="noStrike" baseline="0" dirty="0"/>
          </a:p>
          <a:p>
            <a:r>
              <a:rPr lang="en-GB" sz="1200" strike="noStrike" baseline="0" dirty="0"/>
              <a:t>Regardless of how much you have paid back the loan is cleared after 30 years from your graduation. So if for 30 years your salary was £26,500 you would not pay back anything.</a:t>
            </a:r>
          </a:p>
          <a:p>
            <a:endParaRPr lang="en-GB" sz="1200" strike="noStrike" baseline="0" dirty="0"/>
          </a:p>
          <a:p>
            <a:r>
              <a:rPr lang="en-GB" sz="1200" dirty="0">
                <a:latin typeface="Raleway" panose="020B0503030101060003" pitchFamily="34" charset="0"/>
              </a:rPr>
              <a:t>Interest on the loan:</a:t>
            </a:r>
          </a:p>
          <a:p>
            <a:pPr marL="285750" indent="-285750">
              <a:buFontTx/>
              <a:buChar char="-"/>
            </a:pPr>
            <a:r>
              <a:rPr lang="en-GB" sz="1200" dirty="0">
                <a:latin typeface="Raleway" panose="020B0503030101060003" pitchFamily="34" charset="0"/>
              </a:rPr>
              <a:t>While studying RPI + 3%</a:t>
            </a:r>
          </a:p>
          <a:p>
            <a:pPr marL="285750" indent="-285750">
              <a:buFontTx/>
              <a:buChar char="-"/>
            </a:pPr>
            <a:r>
              <a:rPr lang="en-GB" sz="1200" dirty="0">
                <a:latin typeface="Raleway" panose="020B0503030101060003" pitchFamily="34" charset="0"/>
              </a:rPr>
              <a:t>Graduated earning  £27,295 or less = RPI</a:t>
            </a:r>
          </a:p>
          <a:p>
            <a:pPr marL="285750" indent="-285750">
              <a:buFontTx/>
              <a:buChar char="-"/>
            </a:pPr>
            <a:r>
              <a:rPr lang="en-GB" sz="1200" dirty="0">
                <a:latin typeface="Raleway" panose="020B0503030101060003" pitchFamily="34" charset="0"/>
              </a:rPr>
              <a:t>Graduated earning £27, 295 to £49,130  = RPI +up to 3%</a:t>
            </a:r>
          </a:p>
          <a:p>
            <a:pPr marL="285750" indent="-285750">
              <a:buFontTx/>
              <a:buChar char="-"/>
            </a:pPr>
            <a:r>
              <a:rPr lang="en-GB" sz="1200" dirty="0">
                <a:latin typeface="Raleway" panose="020B0503030101060003" pitchFamily="34" charset="0"/>
              </a:rPr>
              <a:t>Graduated earning £49,130+ = RPI + 3%</a:t>
            </a:r>
          </a:p>
          <a:p>
            <a:pPr marL="0" indent="0">
              <a:spcBef>
                <a:spcPct val="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dirty="0">
              <a:latin typeface="Times New Roman" pitchFamily="18" charset="0"/>
              <a:ea typeface="DejaVu Sans" charset="0"/>
              <a:cs typeface="DejaVu Sans" charset="0"/>
            </a:endParaRPr>
          </a:p>
          <a:p>
            <a:pPr marL="0" indent="0">
              <a:spcBef>
                <a:spcPct val="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a:latin typeface="Times New Roman" pitchFamily="18" charset="0"/>
                <a:ea typeface="DejaVu Sans" charset="0"/>
                <a:cs typeface="DejaVu Sans" charset="0"/>
              </a:rPr>
              <a:t>QR links to Martin Lewis talk about Student Finance</a:t>
            </a:r>
          </a:p>
        </p:txBody>
      </p:sp>
      <p:sp>
        <p:nvSpPr>
          <p:cNvPr id="4" name="Slide Number Placeholder 3"/>
          <p:cNvSpPr>
            <a:spLocks noGrp="1"/>
          </p:cNvSpPr>
          <p:nvPr>
            <p:ph type="sldNum" sz="quarter" idx="10"/>
          </p:nvPr>
        </p:nvSpPr>
        <p:spPr/>
        <p:txBody>
          <a:bodyPr/>
          <a:lstStyle/>
          <a:p>
            <a:fld id="{B13B0204-E1BA-474A-A494-A9CC9E9873AE}" type="slidenum">
              <a:rPr lang="en-US" smtClean="0"/>
              <a:t>14</a:t>
            </a:fld>
            <a:endParaRPr lang="en-US"/>
          </a:p>
        </p:txBody>
      </p:sp>
    </p:spTree>
    <p:extLst>
      <p:ext uri="{BB962C8B-B14F-4D97-AF65-F5344CB8AC3E}">
        <p14:creationId xmlns:p14="http://schemas.microsoft.com/office/powerpoint/2010/main" val="2195977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15</a:t>
            </a:fld>
            <a:endParaRPr lang="en-US"/>
          </a:p>
        </p:txBody>
      </p:sp>
    </p:spTree>
    <p:extLst>
      <p:ext uri="{BB962C8B-B14F-4D97-AF65-F5344CB8AC3E}">
        <p14:creationId xmlns:p14="http://schemas.microsoft.com/office/powerpoint/2010/main" val="1068373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3B0204-E1BA-474A-A494-A9CC9E9873AE}" type="slidenum">
              <a:rPr lang="en-US" smtClean="0"/>
              <a:t>17</a:t>
            </a:fld>
            <a:endParaRPr lang="en-US"/>
          </a:p>
        </p:txBody>
      </p:sp>
    </p:spTree>
    <p:extLst>
      <p:ext uri="{BB962C8B-B14F-4D97-AF65-F5344CB8AC3E}">
        <p14:creationId xmlns:p14="http://schemas.microsoft.com/office/powerpoint/2010/main" val="357934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We are mainly talking about support available from Student Finance England for entry in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most cases applications are done through Student Finance England – students outside England will probably apply through a different system.</a:t>
            </a:r>
          </a:p>
        </p:txBody>
      </p:sp>
      <p:sp>
        <p:nvSpPr>
          <p:cNvPr id="4" name="Slide Number Placeholder 3"/>
          <p:cNvSpPr>
            <a:spLocks noGrp="1"/>
          </p:cNvSpPr>
          <p:nvPr>
            <p:ph type="sldNum" sz="quarter" idx="10"/>
          </p:nvPr>
        </p:nvSpPr>
        <p:spPr/>
        <p:txBody>
          <a:bodyPr/>
          <a:lstStyle/>
          <a:p>
            <a:fld id="{B13B0204-E1BA-474A-A494-A9CC9E9873AE}" type="slidenum">
              <a:rPr lang="en-US" smtClean="0"/>
              <a:t>2</a:t>
            </a:fld>
            <a:endParaRPr lang="en-US"/>
          </a:p>
        </p:txBody>
      </p:sp>
    </p:spTree>
    <p:extLst>
      <p:ext uri="{BB962C8B-B14F-4D97-AF65-F5344CB8AC3E}">
        <p14:creationId xmlns:p14="http://schemas.microsoft.com/office/powerpoint/2010/main" val="1675463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baseline="0" dirty="0"/>
              <a:t>The maximum that a university can charge for Tuition fees for 2021 - 2022 will be:</a:t>
            </a:r>
          </a:p>
          <a:p>
            <a:pPr marL="171450" indent="-171450">
              <a:buFont typeface="Arial" panose="020B0604020202020204" pitchFamily="34" charset="0"/>
              <a:buChar char="•"/>
            </a:pPr>
            <a:r>
              <a:rPr lang="en-GB" baseline="0" dirty="0"/>
              <a:t>£9,250</a:t>
            </a:r>
            <a:r>
              <a:rPr lang="en-GB" dirty="0"/>
              <a:t> </a:t>
            </a:r>
            <a:r>
              <a:rPr lang="en-GB" baseline="0" dirty="0"/>
              <a:t> FOR A DEGREE LEVEL COURSE</a:t>
            </a:r>
            <a:endParaRPr lang="en-GB" baseline="0" dirty="0">
              <a:cs typeface="Calibri"/>
            </a:endParaRPr>
          </a:p>
          <a:p>
            <a:pPr marL="171450" indent="-171450">
              <a:buFont typeface="Arial" panose="020B0604020202020204" pitchFamily="34" charset="0"/>
              <a:buChar char="•"/>
            </a:pPr>
            <a:r>
              <a:rPr lang="en-GB" dirty="0"/>
              <a:t>Courses such as: </a:t>
            </a:r>
            <a:r>
              <a:rPr lang="en-GB" baseline="0" dirty="0"/>
              <a:t>HND, HNC, Foundation </a:t>
            </a:r>
            <a:r>
              <a:rPr lang="en-GB" dirty="0"/>
              <a:t>Degree</a:t>
            </a:r>
            <a:r>
              <a:rPr lang="en-GB" baseline="0" dirty="0"/>
              <a:t> </a:t>
            </a:r>
            <a:r>
              <a:rPr lang="en-GB" dirty="0"/>
              <a:t>will be less, </a:t>
            </a:r>
            <a:r>
              <a:rPr lang="en-GB" baseline="0" dirty="0"/>
              <a:t>AND PARTNER ORGANISATIONS </a:t>
            </a:r>
            <a:r>
              <a:rPr lang="en-GB" dirty="0"/>
              <a:t>may charge less.</a:t>
            </a:r>
            <a:endParaRPr lang="en-GB" baseline="0" dirty="0">
              <a:cs typeface="Calibri"/>
            </a:endParaRPr>
          </a:p>
          <a:p>
            <a:pPr marL="0" indent="0">
              <a:buFontTx/>
              <a:buNone/>
            </a:pPr>
            <a:endParaRPr lang="en-GB" u="sng" baseline="0" dirty="0"/>
          </a:p>
          <a:p>
            <a:r>
              <a:rPr lang="en-GB" b="1" u="sng" dirty="0"/>
              <a:t>What does your Tuition Fee Pay for?</a:t>
            </a:r>
            <a:r>
              <a:rPr lang="en-GB" b="1" u="sng" baseline="0" dirty="0"/>
              <a:t> </a:t>
            </a:r>
          </a:p>
          <a:p>
            <a:r>
              <a:rPr lang="en-GB" b="0" dirty="0"/>
              <a:t>Talk</a:t>
            </a:r>
            <a:r>
              <a:rPr lang="en-GB" b="0" baseline="0" dirty="0"/>
              <a:t> to the pictures:</a:t>
            </a:r>
          </a:p>
          <a:p>
            <a:endParaRPr lang="en-GB" b="0" baseline="0" dirty="0"/>
          </a:p>
          <a:p>
            <a:pPr marL="171450" indent="-171450">
              <a:buFont typeface="Arial" panose="020B0604020202020204" pitchFamily="34" charset="0"/>
              <a:buChar char="•"/>
            </a:pPr>
            <a:r>
              <a:rPr lang="en-GB" b="1" baseline="0" dirty="0"/>
              <a:t>Library Service </a:t>
            </a:r>
            <a:r>
              <a:rPr lang="en-GB" b="0" baseline="0" dirty="0"/>
              <a:t>– huge range of books, resources and digital library, laptops, study spaces etc.</a:t>
            </a:r>
          </a:p>
          <a:p>
            <a:pPr marL="171450" indent="-171450">
              <a:buFont typeface="Arial" panose="020B0604020202020204" pitchFamily="34" charset="0"/>
              <a:buChar char="•"/>
            </a:pPr>
            <a:r>
              <a:rPr lang="en-GB" b="1" baseline="0" dirty="0"/>
              <a:t>Facilities to support learning </a:t>
            </a:r>
            <a:r>
              <a:rPr lang="en-GB" b="0" baseline="0" dirty="0"/>
              <a:t>– Depending on the campus highlight our Skills Labs, Science Centre, Bloomberg. Mumford Theatre, School of Medicine, Engineering Rooms, Ruskin Gallery, Mock Law Courts, Super Lab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solidFill>
                  <a:srgbClr val="3F356A"/>
                </a:solidFill>
                <a:latin typeface="Raleway" pitchFamily="2" charset="0"/>
              </a:rPr>
              <a:t>Teachers and University staff </a:t>
            </a:r>
            <a:r>
              <a:rPr lang="en-GB" b="0" baseline="0" dirty="0"/>
              <a:t>– Pays for the teaching staffing who also contribute to new and exciting research.</a:t>
            </a:r>
          </a:p>
          <a:p>
            <a:pPr marL="171450" indent="-171450">
              <a:buFont typeface="Arial" panose="020B0604020202020204" pitchFamily="34" charset="0"/>
              <a:buChar char="•"/>
            </a:pPr>
            <a:r>
              <a:rPr lang="en-GB" b="1" baseline="0" dirty="0"/>
              <a:t>Specialist equipment </a:t>
            </a:r>
            <a:r>
              <a:rPr lang="en-GB" b="0" baseline="0" dirty="0"/>
              <a:t>–Students need specialist equipment to succeed including Building Surveying equipment, 3D Printers, Music Studios, paramedic science equipment</a:t>
            </a:r>
          </a:p>
          <a:p>
            <a:pPr marL="171450" indent="-171450">
              <a:buFont typeface="Arial" panose="020B0604020202020204" pitchFamily="34" charset="0"/>
              <a:buChar char="•"/>
            </a:pPr>
            <a:r>
              <a:rPr lang="en-GB" b="1" baseline="0" dirty="0"/>
              <a:t>Student Services </a:t>
            </a:r>
            <a:r>
              <a:rPr lang="en-GB" baseline="0" dirty="0"/>
              <a:t>- extra support for our students including Money Advice Teams, counselling services, sports facilitation teams, Careers &amp; Employability, Study Support and Multi Faith support</a:t>
            </a:r>
            <a:endParaRPr lang="en-GB" dirty="0"/>
          </a:p>
          <a:p>
            <a:pPr marL="0" indent="0">
              <a:buNone/>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B13B0204-E1BA-474A-A494-A9CC9E9873AE}" type="slidenum">
              <a:rPr lang="en-US" smtClean="0"/>
              <a:t>3</a:t>
            </a:fld>
            <a:endParaRPr lang="en-US"/>
          </a:p>
        </p:txBody>
      </p:sp>
    </p:spTree>
    <p:extLst>
      <p:ext uri="{BB962C8B-B14F-4D97-AF65-F5344CB8AC3E}">
        <p14:creationId xmlns:p14="http://schemas.microsoft.com/office/powerpoint/2010/main" val="2936139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TUITION FEE</a:t>
            </a:r>
            <a:r>
              <a:rPr lang="en-GB" baseline="0" dirty="0"/>
              <a:t> LOAN</a:t>
            </a:r>
          </a:p>
          <a:p>
            <a:pPr marL="171450" indent="-171450">
              <a:buFontTx/>
              <a:buChar char="-"/>
            </a:pPr>
            <a:r>
              <a:rPr lang="en-GB" baseline="0" dirty="0"/>
              <a:t>This is for all UK students on full time undergraduate courses, if you are on part time courses, the tuition fee loan is different</a:t>
            </a:r>
          </a:p>
          <a:p>
            <a:pPr marL="0" indent="0">
              <a:buFontTx/>
              <a:buNone/>
            </a:pPr>
            <a:endParaRPr lang="en-GB" baseline="0" dirty="0"/>
          </a:p>
          <a:p>
            <a:pPr marL="171450" indent="-171450">
              <a:buFont typeface="Arial" panose="020B0604020202020204" pitchFamily="34" charset="0"/>
              <a:buChar char="•"/>
            </a:pPr>
            <a:r>
              <a:rPr lang="en-GB" baseline="0" dirty="0"/>
              <a:t>Student are not required to pay any money up front</a:t>
            </a:r>
          </a:p>
          <a:p>
            <a:pPr marL="171450" indent="-171450">
              <a:buFont typeface="Arial" panose="020B0604020202020204" pitchFamily="34" charset="0"/>
              <a:buChar char="•"/>
            </a:pPr>
            <a:r>
              <a:rPr lang="en-GB" baseline="0" dirty="0"/>
              <a:t>Getting this loan is not linked to household income and there’s non-means testing. All students, depending on eligibility (more on that later) can get this loan</a:t>
            </a:r>
          </a:p>
          <a:p>
            <a:pPr marL="171450" indent="-171450">
              <a:buFont typeface="Arial" panose="020B0604020202020204" pitchFamily="34" charset="0"/>
              <a:buChar char="•"/>
            </a:pPr>
            <a:r>
              <a:rPr lang="en-GB" baseline="0" dirty="0"/>
              <a:t>The loan will cover the tuition fee and no more; so if a tuition fee was £7,750 you wouldn’t get the £9,250 and get to keep the rest.</a:t>
            </a:r>
          </a:p>
          <a:p>
            <a:pPr marL="171450" indent="-171450">
              <a:buFont typeface="Arial" panose="020B0604020202020204" pitchFamily="34" charset="0"/>
              <a:buChar char="•"/>
            </a:pPr>
            <a:r>
              <a:rPr lang="en-GB" baseline="0" dirty="0"/>
              <a:t>The student never sees this money – so no temptation to spend the £9,250 before they start the course. Student starts, university informs </a:t>
            </a:r>
            <a:r>
              <a:rPr lang="en-GB" baseline="0" dirty="0" err="1"/>
              <a:t>sfe</a:t>
            </a:r>
            <a:r>
              <a:rPr lang="en-GB" baseline="0" dirty="0"/>
              <a:t> and money released to the university.</a:t>
            </a:r>
          </a:p>
          <a:p>
            <a:pPr marL="171450" indent="-171450">
              <a:buFont typeface="Arial" panose="020B0604020202020204" pitchFamily="34" charset="0"/>
              <a:buChar char="•"/>
            </a:pPr>
            <a:r>
              <a:rPr lang="en-GB" baseline="0" dirty="0"/>
              <a:t>The loan doesn’t appear automatically – you have to apply (more on that later)</a:t>
            </a:r>
          </a:p>
          <a:p>
            <a:pPr marL="171450" indent="-171450">
              <a:buFont typeface="Arial" panose="020B0604020202020204" pitchFamily="34" charset="0"/>
              <a:buChar char="•"/>
            </a:pPr>
            <a:r>
              <a:rPr lang="en-GB" baseline="0" dirty="0"/>
              <a:t>Finally, there is nothing to pay back during your course or time spent at university. I’ll tell you more about repayments later.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4</a:t>
            </a:fld>
            <a:endParaRPr lang="en-US"/>
          </a:p>
        </p:txBody>
      </p:sp>
    </p:spTree>
    <p:extLst>
      <p:ext uri="{BB962C8B-B14F-4D97-AF65-F5344CB8AC3E}">
        <p14:creationId xmlns:p14="http://schemas.microsoft.com/office/powerpoint/2010/main" val="1375453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a:ea typeface="+mn-ea"/>
                <a:cs typeface="+mn-cs"/>
              </a:rPr>
              <a:t>The Maintenance Loan</a:t>
            </a:r>
          </a:p>
          <a:p>
            <a:endParaRPr lang="en-US" sz="1200" baseline="0" dirty="0">
              <a:ea typeface="+mn-ea"/>
              <a:cs typeface="+mn-cs"/>
            </a:endParaRPr>
          </a:p>
          <a:p>
            <a:pPr marL="171450" indent="-171450">
              <a:buFont typeface="Arial" panose="020B0604020202020204" pitchFamily="34" charset="0"/>
              <a:buChar char="•"/>
            </a:pPr>
            <a:r>
              <a:rPr lang="en-US" sz="1200" baseline="0" dirty="0">
                <a:ea typeface="+mn-ea"/>
                <a:cs typeface="+mn-cs"/>
              </a:rPr>
              <a:t>Also provided by Student Finance England</a:t>
            </a:r>
          </a:p>
          <a:p>
            <a:pPr marL="171450" indent="-171450">
              <a:buFont typeface="Arial" panose="020B0604020202020204" pitchFamily="34" charset="0"/>
              <a:buChar char="•"/>
            </a:pPr>
            <a:r>
              <a:rPr lang="en-US" sz="1200" baseline="0" dirty="0">
                <a:ea typeface="+mn-ea"/>
                <a:cs typeface="+mn-cs"/>
              </a:rPr>
              <a:t>Talk through table focusing on the living situation most applicable to your audience, remind them that even if they’re computing they can still get students maintenance loan</a:t>
            </a:r>
          </a:p>
          <a:p>
            <a:pPr marL="171450" indent="-171450">
              <a:buFont typeface="Arial" panose="020B0604020202020204" pitchFamily="34" charset="0"/>
              <a:buChar char="•"/>
            </a:pPr>
            <a:r>
              <a:rPr lang="en-US" sz="1200" u="sng" baseline="0" dirty="0">
                <a:ea typeface="+mn-ea"/>
                <a:cs typeface="+mn-cs"/>
              </a:rPr>
              <a:t>All students </a:t>
            </a:r>
            <a:r>
              <a:rPr lang="en-US" sz="1200" baseline="0" dirty="0">
                <a:ea typeface="+mn-ea"/>
                <a:cs typeface="+mn-cs"/>
              </a:rPr>
              <a:t>are eligible for a minimum of £4,524 (</a:t>
            </a:r>
            <a:r>
              <a:rPr lang="en-US" sz="1200" u="sng" baseline="0" dirty="0">
                <a:ea typeface="+mn-ea"/>
                <a:cs typeface="+mn-cs"/>
              </a:rPr>
              <a:t>if studying away from home but not in London</a:t>
            </a:r>
            <a:r>
              <a:rPr lang="en-US" sz="1200" baseline="0" dirty="0">
                <a:ea typeface="+mn-ea"/>
                <a:cs typeface="+mn-cs"/>
              </a:rPr>
              <a:t>) but household income will determine the amount they get </a:t>
            </a:r>
          </a:p>
          <a:p>
            <a:pPr marL="171450" indent="-171450">
              <a:buFont typeface="Arial" panose="020B0604020202020204" pitchFamily="34" charset="0"/>
              <a:buChar char="•"/>
            </a:pPr>
            <a:r>
              <a:rPr lang="en-US" sz="1200" baseline="0" dirty="0">
                <a:ea typeface="+mn-ea"/>
                <a:cs typeface="+mn-cs"/>
              </a:rPr>
              <a:t>Maintenance loans are means tested that means they are worked out dependent of the household income</a:t>
            </a:r>
          </a:p>
          <a:p>
            <a:pPr marL="171450" indent="-171450">
              <a:buFont typeface="Arial" panose="020B0604020202020204" pitchFamily="34" charset="0"/>
              <a:buChar char="•"/>
            </a:pPr>
            <a:r>
              <a:rPr lang="en-US" sz="1200" baseline="0" dirty="0">
                <a:ea typeface="+mn-ea"/>
                <a:cs typeface="+mn-cs"/>
              </a:rPr>
              <a:t>The household income is worked out by the salaries/income of money for the </a:t>
            </a:r>
            <a:r>
              <a:rPr lang="en-US" dirty="0"/>
              <a:t>parents, guardians, partners </a:t>
            </a:r>
            <a:r>
              <a:rPr lang="en-US" sz="1200" baseline="0" dirty="0">
                <a:ea typeface="+mn-ea"/>
                <a:cs typeface="+mn-cs"/>
              </a:rPr>
              <a:t>in the house. That could be lone parent/</a:t>
            </a:r>
            <a:r>
              <a:rPr lang="en-US" sz="1200" baseline="0" dirty="0" err="1">
                <a:ea typeface="+mn-ea"/>
                <a:cs typeface="+mn-cs"/>
              </a:rPr>
              <a:t>carer</a:t>
            </a:r>
            <a:r>
              <a:rPr lang="en-US" sz="1200" baseline="0" dirty="0">
                <a:ea typeface="+mn-ea"/>
                <a:cs typeface="+mn-cs"/>
              </a:rPr>
              <a:t>; parents/</a:t>
            </a:r>
            <a:r>
              <a:rPr lang="en-US" sz="1200" baseline="0" dirty="0" err="1">
                <a:ea typeface="+mn-ea"/>
                <a:cs typeface="+mn-cs"/>
              </a:rPr>
              <a:t>carer</a:t>
            </a:r>
            <a:r>
              <a:rPr lang="en-US" sz="1200" baseline="0" dirty="0">
                <a:ea typeface="+mn-ea"/>
                <a:cs typeface="+mn-cs"/>
              </a:rPr>
              <a:t> and their partner; both parents and </a:t>
            </a:r>
            <a:r>
              <a:rPr lang="en-US" sz="1200" baseline="0" dirty="0" err="1">
                <a:ea typeface="+mn-ea"/>
                <a:cs typeface="+mn-cs"/>
              </a:rPr>
              <a:t>carers</a:t>
            </a:r>
            <a:r>
              <a:rPr lang="en-US" sz="1200" baseline="0" dirty="0">
                <a:ea typeface="+mn-ea"/>
                <a:cs typeface="+mn-cs"/>
              </a:rPr>
              <a:t>. If parents/guardians have separated it is the household that the student resides in for the majority of the time</a:t>
            </a:r>
            <a:endParaRPr lang="en-US" sz="1200" baseline="0" dirty="0">
              <a:cs typeface="Calibri"/>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5</a:t>
            </a:fld>
            <a:endParaRPr lang="en-US"/>
          </a:p>
        </p:txBody>
      </p:sp>
    </p:spTree>
    <p:extLst>
      <p:ext uri="{BB962C8B-B14F-4D97-AF65-F5344CB8AC3E}">
        <p14:creationId xmlns:p14="http://schemas.microsoft.com/office/powerpoint/2010/main" val="1298614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baseline="0" dirty="0"/>
              <a:t>Maintenance loan – what does it pay for?</a:t>
            </a:r>
          </a:p>
          <a:p>
            <a:endParaRPr lang="en-GB" b="1" u="sng" baseline="0" dirty="0"/>
          </a:p>
          <a:p>
            <a:r>
              <a:rPr lang="en-GB" dirty="0"/>
              <a:t>You don’t need to cover every</a:t>
            </a:r>
            <a:r>
              <a:rPr lang="en-GB" baseline="0" dirty="0"/>
              <a:t> item on this slide, just set the scene and make sure you highlight budgeting.</a:t>
            </a:r>
          </a:p>
          <a:p>
            <a:pPr marL="171450" indent="-171450">
              <a:buFont typeface="Arial" panose="020B0604020202020204" pitchFamily="34" charset="0"/>
              <a:buChar char="•"/>
            </a:pPr>
            <a:r>
              <a:rPr lang="en-GB" dirty="0"/>
              <a:t>Accommodation- Cost can vary depending on where you live and should be researched</a:t>
            </a:r>
          </a:p>
          <a:p>
            <a:pPr marL="171450" indent="-171450">
              <a:buFont typeface="Arial" panose="020B0604020202020204" pitchFamily="34" charset="0"/>
              <a:buChar char="•"/>
            </a:pPr>
            <a:r>
              <a:rPr lang="en-GB" baseline="0" dirty="0"/>
              <a:t>Food – The average student will spend around £30 per week on food.</a:t>
            </a:r>
          </a:p>
          <a:p>
            <a:pPr marL="171450" indent="-171450">
              <a:buFont typeface="Arial" panose="020B0604020202020204" pitchFamily="34" charset="0"/>
              <a:buChar char="•"/>
            </a:pPr>
            <a:r>
              <a:rPr lang="en-GB" baseline="0" dirty="0"/>
              <a:t>Bills – Be aware of what bills will come in, how much they might be and when you’ll get them</a:t>
            </a:r>
          </a:p>
          <a:p>
            <a:pPr marL="171450" indent="-171450">
              <a:buFont typeface="Arial" panose="020B0604020202020204" pitchFamily="34" charset="0"/>
              <a:buChar char="•"/>
            </a:pPr>
            <a:r>
              <a:rPr lang="en-GB" baseline="0" dirty="0"/>
              <a:t>Clothes &amp; Toiletries – What’s essential and what’s not. When you get your loan, you could afford those designer trainers, but will your money last to week 10?</a:t>
            </a:r>
          </a:p>
          <a:p>
            <a:pPr marL="171450" indent="-171450">
              <a:buFont typeface="Arial" panose="020B0604020202020204" pitchFamily="34" charset="0"/>
              <a:buChar char="•"/>
            </a:pPr>
            <a:r>
              <a:rPr lang="en-GB" baseline="0" dirty="0"/>
              <a:t>Travel- Important, especially if you’re commuting and if living away from home, you will still need to get home at times</a:t>
            </a:r>
          </a:p>
          <a:p>
            <a:pPr marL="171450" indent="-171450">
              <a:buFont typeface="Arial" panose="020B0604020202020204" pitchFamily="34" charset="0"/>
              <a:buChar char="•"/>
            </a:pPr>
            <a:r>
              <a:rPr lang="en-GB" baseline="0" dirty="0"/>
              <a:t>Socialising – Enough said, remember balance and don’t spend all your money in Welcome Week</a:t>
            </a:r>
          </a:p>
          <a:p>
            <a:pPr marL="171450" indent="-171450">
              <a:buFont typeface="Arial" panose="020B0604020202020204" pitchFamily="34" charset="0"/>
              <a:buChar char="•"/>
            </a:pPr>
            <a:r>
              <a:rPr lang="en-GB" baseline="0" dirty="0"/>
              <a:t>Clubs, Societies, Gym – Great way to make friends</a:t>
            </a:r>
          </a:p>
          <a:p>
            <a:pPr marL="171450" indent="-171450">
              <a:buFont typeface="Arial" panose="020B0604020202020204" pitchFamily="34" charset="0"/>
              <a:buChar char="•"/>
            </a:pPr>
            <a:r>
              <a:rPr lang="en-GB" baseline="0" dirty="0"/>
              <a:t>Cleaning products – Welcome to the real world of no parents and the necessity to wash clothes, dishes and clean. </a:t>
            </a:r>
          </a:p>
          <a:p>
            <a:pPr marL="171450" indent="-171450">
              <a:buFont typeface="Arial" panose="020B0604020202020204" pitchFamily="34" charset="0"/>
              <a:buChar char="•"/>
            </a:pPr>
            <a:r>
              <a:rPr lang="en-GB" baseline="0" dirty="0"/>
              <a:t>TV Licence – We highlight this because people can forget – you need a license to watch BBC </a:t>
            </a:r>
            <a:r>
              <a:rPr lang="en-GB" baseline="0" dirty="0" err="1"/>
              <a:t>iplayer</a:t>
            </a:r>
            <a:r>
              <a:rPr lang="en-GB" baseline="0" dirty="0"/>
              <a:t>. Netflix, </a:t>
            </a:r>
            <a:r>
              <a:rPr lang="en-GB" baseline="0" dirty="0" err="1"/>
              <a:t>nowTV</a:t>
            </a:r>
            <a:r>
              <a:rPr lang="en-GB" baseline="0" dirty="0"/>
              <a:t> etc. cost too.</a:t>
            </a:r>
          </a:p>
          <a:p>
            <a:pPr marL="171450" indent="-171450">
              <a:buFont typeface="Arial" panose="020B0604020202020204" pitchFamily="34" charset="0"/>
              <a:buChar char="•"/>
            </a:pPr>
            <a:r>
              <a:rPr lang="en-GB" baseline="0" dirty="0"/>
              <a:t>Mobile phone contracts – Do your research; can being a student save money?</a:t>
            </a:r>
          </a:p>
          <a:p>
            <a:pPr marL="171450" indent="-171450">
              <a:buFont typeface="Arial" panose="020B0604020202020204" pitchFamily="34" charset="0"/>
              <a:buChar char="•"/>
            </a:pPr>
            <a:r>
              <a:rPr lang="en-GB" baseline="0" dirty="0"/>
              <a:t>great way to save money, see if you use all of your allowances. Some companies also offer student discounts but don’t shout about it so make sure that you ask!</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13B0204-E1BA-474A-A494-A9CC9E9873AE}" type="slidenum">
              <a:rPr lang="en-US" smtClean="0"/>
              <a:t>6</a:t>
            </a:fld>
            <a:endParaRPr lang="en-US"/>
          </a:p>
        </p:txBody>
      </p:sp>
    </p:spTree>
    <p:extLst>
      <p:ext uri="{BB962C8B-B14F-4D97-AF65-F5344CB8AC3E}">
        <p14:creationId xmlns:p14="http://schemas.microsoft.com/office/powerpoint/2010/main" val="3885315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1200" dirty="0">
                <a:solidFill>
                  <a:schemeClr val="tx1"/>
                </a:solidFill>
                <a:effectLst/>
                <a:latin typeface="+mn-lt"/>
                <a:ea typeface="+mn-ea"/>
                <a:cs typeface="+mn-cs"/>
              </a:rPr>
              <a:t>Accommodation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kern="1200" dirty="0">
                <a:solidFill>
                  <a:schemeClr val="tx1"/>
                </a:solidFill>
                <a:effectLst/>
                <a:latin typeface="+mn-lt"/>
                <a:ea typeface="+mn-ea"/>
                <a:cs typeface="+mn-cs"/>
              </a:rPr>
              <a:t>Accommodation costs are the biggest expense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kern="1200" dirty="0">
                <a:solidFill>
                  <a:schemeClr val="tx1"/>
                </a:solidFill>
                <a:effectLst/>
                <a:latin typeface="+mn-lt"/>
                <a:ea typeface="+mn-ea"/>
                <a:cs typeface="+mn-cs"/>
              </a:rPr>
              <a:t>The costs on the table are examples of the lowest option at each of the </a:t>
            </a:r>
            <a:r>
              <a:rPr lang="en-GB" sz="1200" b="0" u="none" kern="1200" dirty="0" err="1">
                <a:solidFill>
                  <a:schemeClr val="tx1"/>
                </a:solidFill>
                <a:effectLst/>
                <a:latin typeface="+mn-lt"/>
                <a:ea typeface="+mn-ea"/>
                <a:cs typeface="+mn-cs"/>
              </a:rPr>
              <a:t>uni’s</a:t>
            </a:r>
            <a:endParaRPr lang="en-GB" sz="1200" b="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kern="1200" dirty="0">
                <a:solidFill>
                  <a:schemeClr val="tx1"/>
                </a:solidFill>
                <a:effectLst/>
                <a:latin typeface="+mn-lt"/>
                <a:ea typeface="+mn-ea"/>
                <a:cs typeface="+mn-cs"/>
              </a:rPr>
              <a:t>All links go into more detail and link to the Uni’s accommodation cost pages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kern="1200" dirty="0">
                <a:solidFill>
                  <a:schemeClr val="tx1"/>
                </a:solidFill>
                <a:effectLst/>
                <a:latin typeface="+mn-lt"/>
                <a:ea typeface="+mn-ea"/>
                <a:cs typeface="+mn-cs"/>
              </a:rPr>
              <a:t>The point in talking about this cost is that if you’re only able to access the minimum amount of loan (</a:t>
            </a:r>
            <a:r>
              <a:rPr lang="en-US" sz="1200" baseline="0" dirty="0">
                <a:ea typeface="+mn-ea"/>
                <a:cs typeface="+mn-cs"/>
              </a:rPr>
              <a:t>£4,524 living away from home but not in London) you will not have a lot of spending money left 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baseline="0" dirty="0">
                <a:solidFill>
                  <a:schemeClr val="tx1"/>
                </a:solidFill>
                <a:effectLst/>
                <a:latin typeface="+mn-lt"/>
                <a:ea typeface="+mn-ea"/>
                <a:cs typeface="+mn-cs"/>
              </a:rPr>
              <a:t>Mention that this cost can be paid in instalments that map with when your maintenance loan comes in</a:t>
            </a:r>
            <a:endParaRPr lang="en-GB" sz="1200" b="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9A2315B-13EB-2C4D-BE2B-FE5210CD15AE}" type="slidenum">
              <a:rPr lang="en-US" smtClean="0"/>
              <a:t>7</a:t>
            </a:fld>
            <a:endParaRPr lang="en-US"/>
          </a:p>
        </p:txBody>
      </p:sp>
    </p:spTree>
    <p:extLst>
      <p:ext uri="{BB962C8B-B14F-4D97-AF65-F5344CB8AC3E}">
        <p14:creationId xmlns:p14="http://schemas.microsoft.com/office/powerpoint/2010/main" val="4254733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Maintenance Loan 2022</a:t>
            </a:r>
          </a:p>
          <a:p>
            <a:endParaRPr lang="en-GB" dirty="0"/>
          </a:p>
          <a:p>
            <a:pPr marL="171450" indent="-171450">
              <a:buFont typeface="Arial" panose="020B0604020202020204" pitchFamily="34" charset="0"/>
              <a:buChar char="•"/>
            </a:pPr>
            <a:r>
              <a:rPr lang="en-GB" dirty="0"/>
              <a:t>Info</a:t>
            </a:r>
            <a:r>
              <a:rPr lang="en-GB" baseline="0" dirty="0"/>
              <a:t> as on slide – household income on the left will determine the loan amount in blue</a:t>
            </a:r>
          </a:p>
          <a:p>
            <a:pPr marL="171450" indent="-171450">
              <a:buFont typeface="Arial" panose="020B0604020202020204" pitchFamily="34" charset="0"/>
              <a:buChar char="•"/>
            </a:pPr>
            <a:r>
              <a:rPr lang="en-GB" baseline="0" dirty="0"/>
              <a:t>Remember this is based on ‘living away from home but not in London’</a:t>
            </a:r>
          </a:p>
          <a:p>
            <a:pPr marL="171450" indent="-171450">
              <a:buFont typeface="Arial" panose="020B0604020202020204" pitchFamily="34" charset="0"/>
              <a:buChar char="•"/>
            </a:pPr>
            <a:r>
              <a:rPr lang="en-GB" baseline="0" dirty="0"/>
              <a:t>Household contribution assumes that all students will have £9,06 per annum – there’s no contractual obligation for the household to pay this amount</a:t>
            </a:r>
          </a:p>
          <a:p>
            <a:pPr marL="171450" indent="-171450">
              <a:buFont typeface="Arial" panose="020B0604020202020204" pitchFamily="34" charset="0"/>
              <a:buChar char="•"/>
            </a:pPr>
            <a:r>
              <a:rPr lang="en-GB" baseline="0" dirty="0"/>
              <a:t>Income above £62311 the loan stays the same (minimum amount)</a:t>
            </a:r>
          </a:p>
          <a:p>
            <a:pPr marL="171450" indent="-171450">
              <a:buFont typeface="Arial" panose="020B0604020202020204" pitchFamily="34" charset="0"/>
              <a:buChar char="•"/>
            </a:pPr>
            <a:r>
              <a:rPr lang="en-GB" baseline="0" dirty="0"/>
              <a:t>The blue part is the loan amount that you will be entitled to on a sliding scale, depending on the household income.</a:t>
            </a:r>
          </a:p>
          <a:p>
            <a:pPr marL="171450" indent="-171450">
              <a:buFont typeface="Arial" panose="020B0604020202020204" pitchFamily="34" charset="0"/>
              <a:buChar char="•"/>
            </a:pPr>
            <a:r>
              <a:rPr lang="en-GB" baseline="0" dirty="0"/>
              <a:t>The green part is the recommended household contribution to support the student's finances- it is suggested that this could be made up by part time work, financial support from parents/carers, scholarships or bursaries etc</a:t>
            </a:r>
            <a:endParaRPr lang="en-GB" dirty="0"/>
          </a:p>
          <a:p>
            <a:pPr marL="171450" indent="-171450">
              <a:spcBef>
                <a:spcPct val="0"/>
              </a:spcBef>
              <a:buClr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dirty="0">
              <a:latin typeface="Times New Roman" pitchFamily="18" charset="0"/>
              <a:ea typeface="DejaVu Sans" charset="0"/>
              <a:cs typeface="DejaVu Sans" charset="0"/>
            </a:endParaRPr>
          </a:p>
        </p:txBody>
      </p:sp>
      <p:sp>
        <p:nvSpPr>
          <p:cNvPr id="4" name="Slide Number Placeholder 3"/>
          <p:cNvSpPr>
            <a:spLocks noGrp="1"/>
          </p:cNvSpPr>
          <p:nvPr>
            <p:ph type="sldNum" sz="quarter" idx="10"/>
          </p:nvPr>
        </p:nvSpPr>
        <p:spPr/>
        <p:txBody>
          <a:bodyPr/>
          <a:lstStyle/>
          <a:p>
            <a:fld id="{E9A2315B-13EB-2C4D-BE2B-FE5210CD15AE}" type="slidenum">
              <a:rPr lang="en-US" smtClean="0"/>
              <a:t>8</a:t>
            </a:fld>
            <a:endParaRPr lang="en-US"/>
          </a:p>
        </p:txBody>
      </p:sp>
    </p:spTree>
    <p:extLst>
      <p:ext uri="{BB962C8B-B14F-4D97-AF65-F5344CB8AC3E}">
        <p14:creationId xmlns:p14="http://schemas.microsoft.com/office/powerpoint/2010/main" val="1824130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b="1" u="sng" dirty="0">
                <a:latin typeface="Times New Roman" pitchFamily="18" charset="0"/>
                <a:ea typeface="DejaVu Sans" charset="0"/>
                <a:cs typeface="DejaVu Sans" charset="0"/>
              </a:rPr>
              <a:t>Student Finance Calculator</a:t>
            </a:r>
          </a:p>
          <a:p>
            <a:pPr marL="0" indent="0">
              <a:spcBef>
                <a:spcPct val="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dirty="0">
              <a:latin typeface="Times New Roman" pitchFamily="18" charset="0"/>
              <a:ea typeface="DejaVu Sans" charset="0"/>
              <a:cs typeface="DejaVu Sans" charset="0"/>
            </a:endParaRPr>
          </a:p>
          <a:p>
            <a:pPr marL="0" indent="0">
              <a:spcBef>
                <a:spcPct val="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a:latin typeface="Times New Roman" pitchFamily="18" charset="0"/>
                <a:ea typeface="DejaVu Sans" charset="0"/>
                <a:cs typeface="DejaVu Sans" charset="0"/>
              </a:rPr>
              <a:t>Ask the students to scan the QR and have a go at identifying how much student loan they think they might get, this depends on them having an idea of what their parents/guardians income is</a:t>
            </a:r>
          </a:p>
        </p:txBody>
      </p:sp>
      <p:sp>
        <p:nvSpPr>
          <p:cNvPr id="4" name="Slide Number Placeholder 3"/>
          <p:cNvSpPr>
            <a:spLocks noGrp="1"/>
          </p:cNvSpPr>
          <p:nvPr>
            <p:ph type="sldNum" sz="quarter" idx="10"/>
          </p:nvPr>
        </p:nvSpPr>
        <p:spPr/>
        <p:txBody>
          <a:bodyPr/>
          <a:lstStyle/>
          <a:p>
            <a:fld id="{E9A2315B-13EB-2C4D-BE2B-FE5210CD15AE}" type="slidenum">
              <a:rPr lang="en-US" smtClean="0"/>
              <a:t>9</a:t>
            </a:fld>
            <a:endParaRPr lang="en-US"/>
          </a:p>
        </p:txBody>
      </p:sp>
    </p:spTree>
    <p:extLst>
      <p:ext uri="{BB962C8B-B14F-4D97-AF65-F5344CB8AC3E}">
        <p14:creationId xmlns:p14="http://schemas.microsoft.com/office/powerpoint/2010/main" val="551264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CCB732-45A5-F940-BC46-418ADA2B0AA4}"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44560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21864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454482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807845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CCB732-45A5-F940-BC46-418ADA2B0AA4}"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86656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CCB732-45A5-F940-BC46-418ADA2B0AA4}" type="datetimeFigureOut">
              <a:rPr lang="en-US" smtClean="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88648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CCB732-45A5-F940-BC46-418ADA2B0AA4}" type="datetimeFigureOut">
              <a:rPr lang="en-US" smtClean="0"/>
              <a:t>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207920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CCB732-45A5-F940-BC46-418ADA2B0AA4}" type="datetimeFigureOut">
              <a:rPr lang="en-US" smtClean="0"/>
              <a:t>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287975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CB732-45A5-F940-BC46-418ADA2B0AA4}" type="datetimeFigureOut">
              <a:rPr lang="en-US" smtClean="0"/>
              <a:t>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3684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CB732-45A5-F940-BC46-418ADA2B0AA4}" type="datetimeFigureOut">
              <a:rPr lang="en-US" smtClean="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69281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CB732-45A5-F940-BC46-418ADA2B0AA4}" type="datetimeFigureOut">
              <a:rPr lang="en-US" smtClean="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404159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CB732-45A5-F940-BC46-418ADA2B0AA4}" type="datetimeFigureOut">
              <a:rPr lang="en-US" smtClean="0"/>
              <a:t>1/7/2026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28DA7-DB12-FC45-81B2-DB6310D815FE}" type="slidenum">
              <a:rPr lang="en-US" smtClean="0"/>
              <a:t>‹#›</a:t>
            </a:fld>
            <a:endParaRPr lang="en-US"/>
          </a:p>
        </p:txBody>
      </p:sp>
    </p:spTree>
    <p:extLst>
      <p:ext uri="{BB962C8B-B14F-4D97-AF65-F5344CB8AC3E}">
        <p14:creationId xmlns:p14="http://schemas.microsoft.com/office/powerpoint/2010/main" val="1966515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gov.uk/student-finance" TargetMode="Externa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1.png"/><Relationship Id="rId4" Type="http://schemas.openxmlformats.org/officeDocument/2006/relationships/diagramData" Target="../diagrams/data2.xml"/><Relationship Id="rId9" Type="http://schemas.openxmlformats.org/officeDocument/2006/relationships/hyperlink" Target="https://www.nhsbsa.nhs.uk/nhs-learning-support-fun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ideo" Target="https://www.youtube.com/embed/BgJYXXoHlkc?start=28&amp;feature=oembed" TargetMode="External"/><Relationship Id="rId6" Type="http://schemas.openxmlformats.org/officeDocument/2006/relationships/image" Target="../media/image30.jpeg"/><Relationship Id="rId5" Type="http://schemas.openxmlformats.org/officeDocument/2006/relationships/image" Target="../media/image18.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0.png"/><Relationship Id="rId9" Type="http://schemas.openxmlformats.org/officeDocument/2006/relationships/image" Target="../media/image17.tif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aru.ac.uk/student-life/accommodation/accommodation-in-cambridg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uea.ac.uk/documents/20142/130721/Accommodation+Residence+Type+room+comparison+2022.pdf/0370a8aa-099c-15e6-7da2-a385db5fa363?t=1641575967513" TargetMode="External"/><Relationship Id="rId5" Type="http://schemas.openxmlformats.org/officeDocument/2006/relationships/hyperlink" Target="https://www.ntu.ac.uk/__data/assets/pdf_file/0036/1654875/NTU-accommodation-prices-22-23-a.pdf" TargetMode="External"/><Relationship Id="rId4" Type="http://schemas.openxmlformats.org/officeDocument/2006/relationships/hyperlink" Target="https://www.lincoln.ac.uk/studentlife/accommodation/undergraduate/pric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package" Target="../embeddings/Microsoft_Word_Document.docx"/></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661011"/>
            <a:ext cx="12077701" cy="692903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6434" y="1507538"/>
            <a:ext cx="9535566" cy="5470778"/>
          </a:xfrm>
          <a:prstGeom prst="rect">
            <a:avLst/>
          </a:prstGeom>
        </p:spPr>
      </p:pic>
      <p:sp>
        <p:nvSpPr>
          <p:cNvPr id="6" name="TextBox 5"/>
          <p:cNvSpPr txBox="1"/>
          <p:nvPr/>
        </p:nvSpPr>
        <p:spPr>
          <a:xfrm>
            <a:off x="114299" y="3136477"/>
            <a:ext cx="8027166" cy="989053"/>
          </a:xfrm>
          <a:prstGeom prst="rect">
            <a:avLst/>
          </a:prstGeom>
          <a:noFill/>
        </p:spPr>
        <p:txBody>
          <a:bodyPr wrap="square" rtlCol="0">
            <a:spAutoFit/>
          </a:bodyPr>
          <a:lstStyle/>
          <a:p>
            <a:pPr>
              <a:lnSpc>
                <a:spcPct val="150000"/>
              </a:lnSpc>
            </a:pPr>
            <a:r>
              <a:rPr lang="en-US" sz="4400" b="1" dirty="0">
                <a:solidFill>
                  <a:schemeClr val="bg1"/>
                </a:solidFill>
                <a:latin typeface="Raleway" panose="020B0503030101060003" pitchFamily="34" charset="0"/>
                <a:ea typeface="Arial" charset="0"/>
                <a:cs typeface="Arial" charset="0"/>
              </a:rPr>
              <a:t>Student finance 2022 entry</a:t>
            </a:r>
          </a:p>
        </p:txBody>
      </p:sp>
    </p:spTree>
    <p:extLst>
      <p:ext uri="{BB962C8B-B14F-4D97-AF65-F5344CB8AC3E}">
        <p14:creationId xmlns:p14="http://schemas.microsoft.com/office/powerpoint/2010/main" val="627671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1" cy="6978316"/>
          </a:xfrm>
          <a:prstGeom prst="rect">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571"/>
            <a:ext cx="12086665" cy="6934182"/>
          </a:xfrm>
          <a:prstGeom prst="rect">
            <a:avLst/>
          </a:prstGeom>
        </p:spPr>
      </p:pic>
      <p:sp>
        <p:nvSpPr>
          <p:cNvPr id="2" name="Title 1"/>
          <p:cNvSpPr>
            <a:spLocks noGrp="1"/>
          </p:cNvSpPr>
          <p:nvPr>
            <p:ph type="title"/>
          </p:nvPr>
        </p:nvSpPr>
        <p:spPr>
          <a:xfrm>
            <a:off x="838200" y="365125"/>
            <a:ext cx="8930268" cy="1325563"/>
          </a:xfrm>
        </p:spPr>
        <p:txBody>
          <a:bodyPr>
            <a:normAutofit/>
          </a:bodyPr>
          <a:lstStyle/>
          <a:p>
            <a:r>
              <a:rPr lang="en-US" b="1" dirty="0">
                <a:solidFill>
                  <a:srgbClr val="3F356A"/>
                </a:solidFill>
                <a:latin typeface="Raleway" panose="020B0503030101060003" pitchFamily="34" charset="0"/>
                <a:ea typeface="Arial" charset="0"/>
                <a:cs typeface="Arial" charset="0"/>
              </a:rPr>
              <a:t>Applying for Student Finance</a:t>
            </a:r>
          </a:p>
        </p:txBody>
      </p:sp>
      <p:sp>
        <p:nvSpPr>
          <p:cNvPr id="4" name="Content Placeholder 3"/>
          <p:cNvSpPr>
            <a:spLocks noGrp="1"/>
          </p:cNvSpPr>
          <p:nvPr>
            <p:ph idx="1"/>
          </p:nvPr>
        </p:nvSpPr>
        <p:spPr>
          <a:xfrm>
            <a:off x="838200" y="1732117"/>
            <a:ext cx="10109200" cy="5012493"/>
          </a:xfrm>
        </p:spPr>
        <p:txBody>
          <a:bodyPr>
            <a:normAutofit/>
          </a:bodyPr>
          <a:lstStyle/>
          <a:p>
            <a:pPr marL="457200" indent="-457200">
              <a:buFont typeface="+mj-lt"/>
              <a:buAutoNum type="arabicPeriod"/>
            </a:pPr>
            <a:r>
              <a:rPr lang="en-US" sz="3200" dirty="0">
                <a:solidFill>
                  <a:schemeClr val="bg1"/>
                </a:solidFill>
                <a:latin typeface="Raleway" panose="020B0503030101060003" pitchFamily="34" charset="0"/>
              </a:rPr>
              <a:t>Register online</a:t>
            </a:r>
          </a:p>
          <a:p>
            <a:pPr marL="0" indent="0">
              <a:buNone/>
            </a:pPr>
            <a:r>
              <a:rPr lang="en-US" sz="3600" b="1" dirty="0">
                <a:solidFill>
                  <a:schemeClr val="bg1"/>
                </a:solidFill>
                <a:latin typeface="Raleway" panose="020B0503030101060003" pitchFamily="34" charset="0"/>
                <a:hlinkClick r:id="rId4"/>
              </a:rPr>
              <a:t>www.gov.uk/student-finance</a:t>
            </a:r>
            <a:endParaRPr lang="en-US" sz="3600" b="1" dirty="0">
              <a:solidFill>
                <a:schemeClr val="bg1"/>
              </a:solidFill>
              <a:latin typeface="Raleway" panose="020B0503030101060003" pitchFamily="34" charset="0"/>
            </a:endParaRPr>
          </a:p>
          <a:p>
            <a:pPr marL="0" indent="0">
              <a:buNone/>
            </a:pPr>
            <a:endParaRPr lang="en-US" sz="3200" dirty="0">
              <a:solidFill>
                <a:schemeClr val="bg1"/>
              </a:solidFill>
              <a:latin typeface="Raleway" panose="020B0503030101060003" pitchFamily="34" charset="0"/>
            </a:endParaRPr>
          </a:p>
          <a:p>
            <a:pPr marL="0" indent="0">
              <a:buNone/>
            </a:pPr>
            <a:r>
              <a:rPr lang="en-US" sz="3200" dirty="0">
                <a:solidFill>
                  <a:schemeClr val="bg1"/>
                </a:solidFill>
                <a:latin typeface="Raleway" panose="020B0503030101060003" pitchFamily="34" charset="0"/>
              </a:rPr>
              <a:t>2.   Parents/Guardians or Partner section</a:t>
            </a:r>
          </a:p>
          <a:p>
            <a:endParaRPr lang="en-US" sz="3200" dirty="0">
              <a:solidFill>
                <a:schemeClr val="bg1"/>
              </a:solidFill>
              <a:latin typeface="Raleway" panose="020B0503030101060003" pitchFamily="34" charset="0"/>
            </a:endParaRPr>
          </a:p>
          <a:p>
            <a:pPr marL="457200" indent="-457200">
              <a:buAutoNum type="arabicPeriod" startAt="3"/>
            </a:pPr>
            <a:r>
              <a:rPr lang="en-US" sz="3200" dirty="0">
                <a:solidFill>
                  <a:schemeClr val="bg1"/>
                </a:solidFill>
                <a:latin typeface="Raleway" panose="020B0503030101060003" pitchFamily="34" charset="0"/>
              </a:rPr>
              <a:t>Application and proof of ID	</a:t>
            </a:r>
          </a:p>
          <a:p>
            <a:pPr marL="0" indent="0">
              <a:buNone/>
            </a:pPr>
            <a:endParaRPr lang="en-US" sz="3200" dirty="0">
              <a:solidFill>
                <a:schemeClr val="bg1"/>
              </a:solidFill>
              <a:latin typeface="Raleway" panose="020B0503030101060003" pitchFamily="34" charset="0"/>
            </a:endParaRPr>
          </a:p>
          <a:p>
            <a:pPr marL="0" indent="0">
              <a:buNone/>
            </a:pPr>
            <a:r>
              <a:rPr lang="en-US" sz="3200" dirty="0">
                <a:solidFill>
                  <a:schemeClr val="bg1"/>
                </a:solidFill>
                <a:latin typeface="Raleway" panose="020B0503030101060003" pitchFamily="34" charset="0"/>
              </a:rPr>
              <a:t>Check Eligibility</a:t>
            </a:r>
          </a:p>
          <a:p>
            <a:endParaRPr lang="en-GB" dirty="0"/>
          </a:p>
        </p:txBody>
      </p:sp>
    </p:spTree>
    <p:extLst>
      <p:ext uri="{BB962C8B-B14F-4D97-AF65-F5344CB8AC3E}">
        <p14:creationId xmlns:p14="http://schemas.microsoft.com/office/powerpoint/2010/main" val="1483451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1" cy="6978316"/>
          </a:xfrm>
          <a:prstGeom prst="rect">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2" y="-189571"/>
            <a:ext cx="12086665" cy="6934182"/>
          </a:xfrm>
          <a:prstGeom prst="rect">
            <a:avLst/>
          </a:prstGeom>
        </p:spPr>
      </p:pic>
      <p:sp>
        <p:nvSpPr>
          <p:cNvPr id="12" name="TextBox 11">
            <a:extLst>
              <a:ext uri="{FF2B5EF4-FFF2-40B4-BE49-F238E27FC236}">
                <a16:creationId xmlns:a16="http://schemas.microsoft.com/office/drawing/2014/main" id="{805D9E0B-4F3D-495B-B6AE-7A4AEA392C4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Click to add text</a:t>
            </a:r>
          </a:p>
        </p:txBody>
      </p:sp>
      <p:sp>
        <p:nvSpPr>
          <p:cNvPr id="13" name="TextBox 12">
            <a:extLst>
              <a:ext uri="{FF2B5EF4-FFF2-40B4-BE49-F238E27FC236}">
                <a16:creationId xmlns:a16="http://schemas.microsoft.com/office/drawing/2014/main" id="{487AD1E4-58D7-4FEC-A602-FC4027C4851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Click to add text</a:t>
            </a:r>
          </a:p>
        </p:txBody>
      </p:sp>
      <p:sp>
        <p:nvSpPr>
          <p:cNvPr id="14" name="TextBox 1">
            <a:extLst>
              <a:ext uri="{FF2B5EF4-FFF2-40B4-BE49-F238E27FC236}">
                <a16:creationId xmlns:a16="http://schemas.microsoft.com/office/drawing/2014/main" id="{7DAD43D6-08F2-4DF2-8692-A69FCA99DC00}"/>
              </a:ext>
            </a:extLst>
          </p:cNvPr>
          <p:cNvSpPr txBox="1"/>
          <p:nvPr/>
        </p:nvSpPr>
        <p:spPr>
          <a:xfrm>
            <a:off x="8255611" y="2034064"/>
            <a:ext cx="3294706" cy="160043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GB" b="1" dirty="0">
              <a:solidFill>
                <a:srgbClr val="FFD000"/>
              </a:solidFill>
              <a:cs typeface="Segoe UI"/>
            </a:endParaRPr>
          </a:p>
          <a:p>
            <a:pPr algn="ctr"/>
            <a:r>
              <a:rPr lang="en-GB" sz="2000" b="1" dirty="0">
                <a:solidFill>
                  <a:srgbClr val="3F356A"/>
                </a:solidFill>
                <a:latin typeface="Raleway"/>
                <a:cs typeface="Arial"/>
              </a:rPr>
              <a:t>Social Work Students​</a:t>
            </a:r>
          </a:p>
          <a:p>
            <a:pPr algn="ctr"/>
            <a:r>
              <a:rPr lang="en-GB" sz="2000" dirty="0">
                <a:solidFill>
                  <a:srgbClr val="3F356A"/>
                </a:solidFill>
                <a:latin typeface="Raleway"/>
                <a:cs typeface="Arial"/>
              </a:rPr>
              <a:t>Social Work Bursary</a:t>
            </a:r>
            <a:r>
              <a:rPr lang="en-US" sz="2000" b="1" dirty="0">
                <a:solidFill>
                  <a:srgbClr val="3F356A"/>
                </a:solidFill>
                <a:latin typeface="Raleway"/>
                <a:cs typeface="Arial"/>
              </a:rPr>
              <a:t>​</a:t>
            </a:r>
            <a:endParaRPr lang="en-US" sz="2000" dirty="0">
              <a:solidFill>
                <a:srgbClr val="3F356A"/>
              </a:solidFill>
              <a:latin typeface="Raleway"/>
            </a:endParaRPr>
          </a:p>
          <a:p>
            <a:pPr algn="ctr"/>
            <a:endParaRPr lang="en-GB" sz="2000" b="1" dirty="0">
              <a:solidFill>
                <a:srgbClr val="3F356A"/>
              </a:solidFill>
              <a:latin typeface="Raleway"/>
              <a:cs typeface="Arial"/>
            </a:endParaRPr>
          </a:p>
          <a:p>
            <a:pPr algn="ctr"/>
            <a:r>
              <a:rPr lang="en-GB" sz="2000" b="1" dirty="0">
                <a:solidFill>
                  <a:srgbClr val="3F356A"/>
                </a:solidFill>
                <a:latin typeface="Raleway"/>
                <a:cs typeface="Arial"/>
              </a:rPr>
              <a:t>Medicine Students</a:t>
            </a:r>
            <a:endParaRPr lang="en-GB" sz="2400" dirty="0">
              <a:solidFill>
                <a:srgbClr val="3F356A"/>
              </a:solidFill>
              <a:cs typeface="Calibri" panose="020F0502020204030204"/>
            </a:endParaRPr>
          </a:p>
        </p:txBody>
      </p:sp>
      <p:graphicFrame>
        <p:nvGraphicFramePr>
          <p:cNvPr id="15" name="Table 14">
            <a:extLst>
              <a:ext uri="{FF2B5EF4-FFF2-40B4-BE49-F238E27FC236}">
                <a16:creationId xmlns:a16="http://schemas.microsoft.com/office/drawing/2014/main" id="{5F65A24B-25A2-4058-9374-40BC08700EEA}"/>
              </a:ext>
            </a:extLst>
          </p:cNvPr>
          <p:cNvGraphicFramePr>
            <a:graphicFrameLocks noGrp="1"/>
          </p:cNvGraphicFramePr>
          <p:nvPr>
            <p:extLst>
              <p:ext uri="{D42A27DB-BD31-4B8C-83A1-F6EECF244321}">
                <p14:modId xmlns:p14="http://schemas.microsoft.com/office/powerpoint/2010/main" val="1895484645"/>
              </p:ext>
            </p:extLst>
          </p:nvPr>
        </p:nvGraphicFramePr>
        <p:xfrm>
          <a:off x="7908594" y="3820519"/>
          <a:ext cx="3978769" cy="1024526"/>
        </p:xfrm>
        <a:graphic>
          <a:graphicData uri="http://schemas.openxmlformats.org/drawingml/2006/table">
            <a:tbl>
              <a:tblPr firstRow="1" bandRow="1">
                <a:tableStyleId>{5C22544A-7EE6-4342-B048-85BDC9FD1C3A}</a:tableStyleId>
              </a:tblPr>
              <a:tblGrid>
                <a:gridCol w="730017">
                  <a:extLst>
                    <a:ext uri="{9D8B030D-6E8A-4147-A177-3AD203B41FA5}">
                      <a16:colId xmlns:a16="http://schemas.microsoft.com/office/drawing/2014/main" val="3306032469"/>
                    </a:ext>
                  </a:extLst>
                </a:gridCol>
                <a:gridCol w="730017">
                  <a:extLst>
                    <a:ext uri="{9D8B030D-6E8A-4147-A177-3AD203B41FA5}">
                      <a16:colId xmlns:a16="http://schemas.microsoft.com/office/drawing/2014/main" val="1594783616"/>
                    </a:ext>
                  </a:extLst>
                </a:gridCol>
                <a:gridCol w="730017">
                  <a:extLst>
                    <a:ext uri="{9D8B030D-6E8A-4147-A177-3AD203B41FA5}">
                      <a16:colId xmlns:a16="http://schemas.microsoft.com/office/drawing/2014/main" val="2811690687"/>
                    </a:ext>
                  </a:extLst>
                </a:gridCol>
                <a:gridCol w="730017">
                  <a:extLst>
                    <a:ext uri="{9D8B030D-6E8A-4147-A177-3AD203B41FA5}">
                      <a16:colId xmlns:a16="http://schemas.microsoft.com/office/drawing/2014/main" val="1675048992"/>
                    </a:ext>
                  </a:extLst>
                </a:gridCol>
                <a:gridCol w="1058701">
                  <a:extLst>
                    <a:ext uri="{9D8B030D-6E8A-4147-A177-3AD203B41FA5}">
                      <a16:colId xmlns:a16="http://schemas.microsoft.com/office/drawing/2014/main" val="2369355982"/>
                    </a:ext>
                  </a:extLst>
                </a:gridCol>
              </a:tblGrid>
              <a:tr h="435423">
                <a:tc>
                  <a:txBody>
                    <a:bodyPr/>
                    <a:lstStyle/>
                    <a:p>
                      <a:pPr algn="ctr"/>
                      <a:r>
                        <a:rPr lang="en-GB" sz="1400" b="0" dirty="0">
                          <a:solidFill>
                            <a:srgbClr val="3F356A"/>
                          </a:solidFill>
                          <a:latin typeface="Raleway"/>
                        </a:rPr>
                        <a:t>Year 1</a:t>
                      </a:r>
                    </a:p>
                  </a:txBody>
                  <a:tcPr>
                    <a:solidFill>
                      <a:srgbClr val="06B2A9"/>
                    </a:solidFill>
                  </a:tcPr>
                </a:tc>
                <a:tc>
                  <a:txBody>
                    <a:bodyPr/>
                    <a:lstStyle/>
                    <a:p>
                      <a:pPr algn="ctr"/>
                      <a:r>
                        <a:rPr lang="en-GB" sz="1400" b="0" dirty="0">
                          <a:solidFill>
                            <a:srgbClr val="3F356A"/>
                          </a:solidFill>
                          <a:latin typeface="Raleway"/>
                        </a:rPr>
                        <a:t>Year 2</a:t>
                      </a:r>
                    </a:p>
                  </a:txBody>
                  <a:tcPr>
                    <a:solidFill>
                      <a:srgbClr val="06B2A9"/>
                    </a:solidFill>
                  </a:tcPr>
                </a:tc>
                <a:tc>
                  <a:txBody>
                    <a:bodyPr/>
                    <a:lstStyle/>
                    <a:p>
                      <a:pPr algn="ctr"/>
                      <a:r>
                        <a:rPr lang="en-GB" sz="1400" b="0" dirty="0">
                          <a:solidFill>
                            <a:srgbClr val="3F356A"/>
                          </a:solidFill>
                          <a:latin typeface="Raleway"/>
                        </a:rPr>
                        <a:t>Year 3</a:t>
                      </a:r>
                    </a:p>
                  </a:txBody>
                  <a:tcPr>
                    <a:solidFill>
                      <a:srgbClr val="06B2A9"/>
                    </a:solidFill>
                  </a:tcPr>
                </a:tc>
                <a:tc>
                  <a:txBody>
                    <a:bodyPr/>
                    <a:lstStyle/>
                    <a:p>
                      <a:pPr algn="ctr"/>
                      <a:r>
                        <a:rPr lang="en-GB" sz="1400" b="0" dirty="0">
                          <a:solidFill>
                            <a:srgbClr val="3F356A"/>
                          </a:solidFill>
                          <a:latin typeface="Raleway"/>
                        </a:rPr>
                        <a:t>Year 4</a:t>
                      </a:r>
                    </a:p>
                  </a:txBody>
                  <a:tcPr>
                    <a:solidFill>
                      <a:srgbClr val="06B2A9"/>
                    </a:solidFill>
                  </a:tcPr>
                </a:tc>
                <a:tc>
                  <a:txBody>
                    <a:bodyPr/>
                    <a:lstStyle/>
                    <a:p>
                      <a:pPr algn="ctr"/>
                      <a:r>
                        <a:rPr lang="en-GB" sz="1400" b="0" dirty="0">
                          <a:solidFill>
                            <a:srgbClr val="3F356A"/>
                          </a:solidFill>
                          <a:latin typeface="Raleway"/>
                        </a:rPr>
                        <a:t>Year 5</a:t>
                      </a:r>
                    </a:p>
                  </a:txBody>
                  <a:tcPr>
                    <a:solidFill>
                      <a:srgbClr val="06B2A9"/>
                    </a:solidFill>
                  </a:tcPr>
                </a:tc>
                <a:extLst>
                  <a:ext uri="{0D108BD9-81ED-4DB2-BD59-A6C34878D82A}">
                    <a16:rowId xmlns:a16="http://schemas.microsoft.com/office/drawing/2014/main" val="3714936729"/>
                  </a:ext>
                </a:extLst>
              </a:tr>
              <a:tr h="589103">
                <a:tc>
                  <a:txBody>
                    <a:bodyPr/>
                    <a:lstStyle/>
                    <a:p>
                      <a:pPr algn="ctr"/>
                      <a:r>
                        <a:rPr lang="en-GB" sz="1400" b="1" dirty="0">
                          <a:solidFill>
                            <a:srgbClr val="3F356A"/>
                          </a:solidFill>
                          <a:latin typeface="Raleway"/>
                        </a:rPr>
                        <a:t>SFE loans</a:t>
                      </a:r>
                    </a:p>
                  </a:txBody>
                  <a:tcPr>
                    <a:solidFill>
                      <a:srgbClr val="06B2A9"/>
                    </a:solidFill>
                  </a:tcPr>
                </a:tc>
                <a:tc>
                  <a:txBody>
                    <a:bodyPr/>
                    <a:lstStyle/>
                    <a:p>
                      <a:pPr algn="ctr"/>
                      <a:r>
                        <a:rPr lang="en-GB" sz="1400" b="1" dirty="0">
                          <a:solidFill>
                            <a:srgbClr val="3F356A"/>
                          </a:solidFill>
                          <a:latin typeface="Raleway"/>
                        </a:rPr>
                        <a:t>SFE loans</a:t>
                      </a:r>
                    </a:p>
                  </a:txBody>
                  <a:tcPr>
                    <a:solidFill>
                      <a:srgbClr val="06B2A9"/>
                    </a:solidFill>
                  </a:tcPr>
                </a:tc>
                <a:tc>
                  <a:txBody>
                    <a:bodyPr/>
                    <a:lstStyle/>
                    <a:p>
                      <a:pPr algn="ctr"/>
                      <a:r>
                        <a:rPr lang="en-GB" sz="1400" b="1" dirty="0">
                          <a:solidFill>
                            <a:srgbClr val="3F356A"/>
                          </a:solidFill>
                          <a:latin typeface="Raleway"/>
                        </a:rPr>
                        <a:t>SFE loans</a:t>
                      </a:r>
                    </a:p>
                  </a:txBody>
                  <a:tcPr>
                    <a:solidFill>
                      <a:srgbClr val="06B2A9"/>
                    </a:solidFill>
                  </a:tcPr>
                </a:tc>
                <a:tc>
                  <a:txBody>
                    <a:bodyPr/>
                    <a:lstStyle/>
                    <a:p>
                      <a:pPr algn="ctr"/>
                      <a:r>
                        <a:rPr lang="en-GB" sz="1400" b="1" dirty="0">
                          <a:solidFill>
                            <a:srgbClr val="3F356A"/>
                          </a:solidFill>
                          <a:latin typeface="Raleway"/>
                        </a:rPr>
                        <a:t>SFE</a:t>
                      </a:r>
                      <a:r>
                        <a:rPr lang="en-GB" sz="1400" b="1" baseline="0" dirty="0">
                          <a:solidFill>
                            <a:srgbClr val="3F356A"/>
                          </a:solidFill>
                          <a:latin typeface="Raleway"/>
                        </a:rPr>
                        <a:t> loans </a:t>
                      </a:r>
                      <a:endParaRPr lang="en-GB" sz="1400" b="1" dirty="0">
                        <a:solidFill>
                          <a:srgbClr val="3F356A"/>
                        </a:solidFill>
                        <a:latin typeface="Raleway"/>
                      </a:endParaRPr>
                    </a:p>
                  </a:txBody>
                  <a:tcPr>
                    <a:solidFill>
                      <a:srgbClr val="06B2A9"/>
                    </a:solidFill>
                  </a:tcPr>
                </a:tc>
                <a:tc>
                  <a:txBody>
                    <a:bodyPr/>
                    <a:lstStyle/>
                    <a:p>
                      <a:pPr algn="ctr"/>
                      <a:r>
                        <a:rPr lang="en-GB" sz="1400" b="1" dirty="0">
                          <a:solidFill>
                            <a:srgbClr val="3F356A"/>
                          </a:solidFill>
                          <a:latin typeface="Raleway"/>
                        </a:rPr>
                        <a:t>NHS Bursary</a:t>
                      </a:r>
                    </a:p>
                  </a:txBody>
                  <a:tcPr>
                    <a:solidFill>
                      <a:srgbClr val="06B2A9"/>
                    </a:solidFill>
                  </a:tcPr>
                </a:tc>
                <a:extLst>
                  <a:ext uri="{0D108BD9-81ED-4DB2-BD59-A6C34878D82A}">
                    <a16:rowId xmlns:a16="http://schemas.microsoft.com/office/drawing/2014/main" val="3988298311"/>
                  </a:ext>
                </a:extLst>
              </a:tr>
            </a:tbl>
          </a:graphicData>
        </a:graphic>
      </p:graphicFrame>
      <p:graphicFrame>
        <p:nvGraphicFramePr>
          <p:cNvPr id="16" name="Content Placeholder 2">
            <a:extLst>
              <a:ext uri="{FF2B5EF4-FFF2-40B4-BE49-F238E27FC236}">
                <a16:creationId xmlns:a16="http://schemas.microsoft.com/office/drawing/2014/main" id="{B36610EA-743C-4515-94B2-17F93361A6DA}"/>
              </a:ext>
            </a:extLst>
          </p:cNvPr>
          <p:cNvGraphicFramePr>
            <a:graphicFrameLocks noGrp="1"/>
          </p:cNvGraphicFramePr>
          <p:nvPr>
            <p:ph idx="1"/>
            <p:extLst>
              <p:ext uri="{D42A27DB-BD31-4B8C-83A1-F6EECF244321}">
                <p14:modId xmlns:p14="http://schemas.microsoft.com/office/powerpoint/2010/main" val="1917888394"/>
              </p:ext>
            </p:extLst>
          </p:nvPr>
        </p:nvGraphicFramePr>
        <p:xfrm>
          <a:off x="102406" y="1825625"/>
          <a:ext cx="7629889"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itle 1">
            <a:extLst>
              <a:ext uri="{FF2B5EF4-FFF2-40B4-BE49-F238E27FC236}">
                <a16:creationId xmlns:a16="http://schemas.microsoft.com/office/drawing/2014/main" id="{30AF18A2-2404-4FE0-9661-C0B1CA3D608C}"/>
              </a:ext>
            </a:extLst>
          </p:cNvPr>
          <p:cNvSpPr>
            <a:spLocks noGrp="1"/>
          </p:cNvSpPr>
          <p:nvPr>
            <p:ph type="title"/>
          </p:nvPr>
        </p:nvSpPr>
        <p:spPr>
          <a:xfrm>
            <a:off x="128337" y="405276"/>
            <a:ext cx="8930268" cy="1325563"/>
          </a:xfrm>
        </p:spPr>
        <p:txBody>
          <a:bodyPr>
            <a:normAutofit/>
          </a:bodyPr>
          <a:lstStyle/>
          <a:p>
            <a:r>
              <a:rPr lang="en-US" b="1" dirty="0">
                <a:solidFill>
                  <a:srgbClr val="3F356A"/>
                </a:solidFill>
                <a:latin typeface="Raleway" panose="020B0503030101060003" pitchFamily="34" charset="0"/>
                <a:ea typeface="Arial" charset="0"/>
                <a:cs typeface="Arial" charset="0"/>
              </a:rPr>
              <a:t>Additional Support</a:t>
            </a:r>
          </a:p>
        </p:txBody>
      </p:sp>
    </p:spTree>
    <p:extLst>
      <p:ext uri="{BB962C8B-B14F-4D97-AF65-F5344CB8AC3E}">
        <p14:creationId xmlns:p14="http://schemas.microsoft.com/office/powerpoint/2010/main" val="2359022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1" cy="6978316"/>
          </a:xfrm>
          <a:prstGeom prst="rect">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2" y="-189571"/>
            <a:ext cx="12086665" cy="6934182"/>
          </a:xfrm>
          <a:prstGeom prst="rect">
            <a:avLst/>
          </a:prstGeom>
        </p:spPr>
      </p:pic>
      <p:sp>
        <p:nvSpPr>
          <p:cNvPr id="12" name="TextBox 11">
            <a:extLst>
              <a:ext uri="{FF2B5EF4-FFF2-40B4-BE49-F238E27FC236}">
                <a16:creationId xmlns:a16="http://schemas.microsoft.com/office/drawing/2014/main" id="{805D9E0B-4F3D-495B-B6AE-7A4AEA392C4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Click to add text</a:t>
            </a:r>
          </a:p>
        </p:txBody>
      </p:sp>
      <p:sp>
        <p:nvSpPr>
          <p:cNvPr id="13" name="TextBox 12">
            <a:extLst>
              <a:ext uri="{FF2B5EF4-FFF2-40B4-BE49-F238E27FC236}">
                <a16:creationId xmlns:a16="http://schemas.microsoft.com/office/drawing/2014/main" id="{487AD1E4-58D7-4FEC-A602-FC4027C4851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Click to add text</a:t>
            </a:r>
          </a:p>
        </p:txBody>
      </p:sp>
      <p:sp>
        <p:nvSpPr>
          <p:cNvPr id="17" name="Title 1">
            <a:extLst>
              <a:ext uri="{FF2B5EF4-FFF2-40B4-BE49-F238E27FC236}">
                <a16:creationId xmlns:a16="http://schemas.microsoft.com/office/drawing/2014/main" id="{30AF18A2-2404-4FE0-9661-C0B1CA3D608C}"/>
              </a:ext>
            </a:extLst>
          </p:cNvPr>
          <p:cNvSpPr>
            <a:spLocks noGrp="1"/>
          </p:cNvSpPr>
          <p:nvPr>
            <p:ph type="title"/>
          </p:nvPr>
        </p:nvSpPr>
        <p:spPr>
          <a:xfrm>
            <a:off x="128337" y="405276"/>
            <a:ext cx="8930268" cy="1325563"/>
          </a:xfrm>
        </p:spPr>
        <p:txBody>
          <a:bodyPr>
            <a:normAutofit/>
          </a:bodyPr>
          <a:lstStyle/>
          <a:p>
            <a:r>
              <a:rPr lang="en-US" b="1" dirty="0">
                <a:solidFill>
                  <a:srgbClr val="3F356A"/>
                </a:solidFill>
                <a:latin typeface="Raleway" panose="020B0503030101060003" pitchFamily="34" charset="0"/>
                <a:ea typeface="Arial" charset="0"/>
                <a:cs typeface="Arial" charset="0"/>
              </a:rPr>
              <a:t>NHS Additional Funding</a:t>
            </a:r>
          </a:p>
        </p:txBody>
      </p:sp>
      <p:graphicFrame>
        <p:nvGraphicFramePr>
          <p:cNvPr id="18" name="Content Placeholder 2">
            <a:extLst>
              <a:ext uri="{FF2B5EF4-FFF2-40B4-BE49-F238E27FC236}">
                <a16:creationId xmlns:a16="http://schemas.microsoft.com/office/drawing/2014/main" id="{5DE80B99-C9AE-4F36-BE47-BBF71ED0B5B2}"/>
              </a:ext>
            </a:extLst>
          </p:cNvPr>
          <p:cNvGraphicFramePr>
            <a:graphicFrameLocks noGrp="1"/>
          </p:cNvGraphicFramePr>
          <p:nvPr>
            <p:ph idx="1"/>
            <p:extLst>
              <p:ext uri="{D42A27DB-BD31-4B8C-83A1-F6EECF244321}">
                <p14:modId xmlns:p14="http://schemas.microsoft.com/office/powerpoint/2010/main" val="3968733801"/>
              </p:ext>
            </p:extLst>
          </p:nvPr>
        </p:nvGraphicFramePr>
        <p:xfrm>
          <a:off x="485775" y="2008188"/>
          <a:ext cx="10515600" cy="4351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hlinkClick r:id="rId9"/>
            <a:extLst>
              <a:ext uri="{FF2B5EF4-FFF2-40B4-BE49-F238E27FC236}">
                <a16:creationId xmlns:a16="http://schemas.microsoft.com/office/drawing/2014/main" id="{1AE12F7D-6E6A-4C22-8D76-A2B8A54F06AB}"/>
              </a:ext>
            </a:extLst>
          </p:cNvPr>
          <p:cNvPicPr>
            <a:picLocks noChangeAspect="1"/>
          </p:cNvPicPr>
          <p:nvPr/>
        </p:nvPicPr>
        <p:blipFill>
          <a:blip r:embed="rId10"/>
          <a:stretch>
            <a:fillRect/>
          </a:stretch>
        </p:blipFill>
        <p:spPr>
          <a:xfrm>
            <a:off x="7791951" y="4790857"/>
            <a:ext cx="3914274" cy="1256434"/>
          </a:xfrm>
          <a:prstGeom prst="rect">
            <a:avLst/>
          </a:prstGeom>
        </p:spPr>
      </p:pic>
    </p:spTree>
    <p:extLst>
      <p:ext uri="{BB962C8B-B14F-4D97-AF65-F5344CB8AC3E}">
        <p14:creationId xmlns:p14="http://schemas.microsoft.com/office/powerpoint/2010/main" val="113945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1" cy="6978316"/>
          </a:xfrm>
          <a:prstGeom prst="rect">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2" y="-189571"/>
            <a:ext cx="12086665" cy="6934182"/>
          </a:xfrm>
          <a:prstGeom prst="rect">
            <a:avLst/>
          </a:prstGeom>
        </p:spPr>
      </p:pic>
      <p:sp>
        <p:nvSpPr>
          <p:cNvPr id="12" name="TextBox 11">
            <a:extLst>
              <a:ext uri="{FF2B5EF4-FFF2-40B4-BE49-F238E27FC236}">
                <a16:creationId xmlns:a16="http://schemas.microsoft.com/office/drawing/2014/main" id="{805D9E0B-4F3D-495B-B6AE-7A4AEA392C4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Click to add text</a:t>
            </a:r>
          </a:p>
        </p:txBody>
      </p:sp>
      <p:sp>
        <p:nvSpPr>
          <p:cNvPr id="13" name="TextBox 12">
            <a:extLst>
              <a:ext uri="{FF2B5EF4-FFF2-40B4-BE49-F238E27FC236}">
                <a16:creationId xmlns:a16="http://schemas.microsoft.com/office/drawing/2014/main" id="{487AD1E4-58D7-4FEC-A602-FC4027C4851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Click to add text</a:t>
            </a:r>
          </a:p>
        </p:txBody>
      </p:sp>
      <p:sp>
        <p:nvSpPr>
          <p:cNvPr id="17" name="Title 1">
            <a:extLst>
              <a:ext uri="{FF2B5EF4-FFF2-40B4-BE49-F238E27FC236}">
                <a16:creationId xmlns:a16="http://schemas.microsoft.com/office/drawing/2014/main" id="{30AF18A2-2404-4FE0-9661-C0B1CA3D608C}"/>
              </a:ext>
            </a:extLst>
          </p:cNvPr>
          <p:cNvSpPr>
            <a:spLocks noGrp="1"/>
          </p:cNvSpPr>
          <p:nvPr>
            <p:ph type="title"/>
          </p:nvPr>
        </p:nvSpPr>
        <p:spPr>
          <a:xfrm>
            <a:off x="1555196" y="405276"/>
            <a:ext cx="8930268" cy="1325563"/>
          </a:xfrm>
        </p:spPr>
        <p:txBody>
          <a:bodyPr>
            <a:normAutofit/>
          </a:bodyPr>
          <a:lstStyle/>
          <a:p>
            <a:pPr algn="ctr"/>
            <a:r>
              <a:rPr lang="en-US" b="1" dirty="0">
                <a:solidFill>
                  <a:srgbClr val="3F356A"/>
                </a:solidFill>
                <a:latin typeface="Raleway" panose="020B0503030101060003" pitchFamily="34" charset="0"/>
                <a:ea typeface="Arial" charset="0"/>
                <a:cs typeface="Arial" charset="0"/>
              </a:rPr>
              <a:t>NHS Additional Funding</a:t>
            </a:r>
          </a:p>
        </p:txBody>
      </p:sp>
      <p:pic>
        <p:nvPicPr>
          <p:cNvPr id="6" name="Content Placeholder 5">
            <a:extLst>
              <a:ext uri="{FF2B5EF4-FFF2-40B4-BE49-F238E27FC236}">
                <a16:creationId xmlns:a16="http://schemas.microsoft.com/office/drawing/2014/main" id="{C88C5C5C-DD8A-4DA0-88A7-E97BC4162D6A}"/>
              </a:ext>
            </a:extLst>
          </p:cNvPr>
          <p:cNvPicPr>
            <a:picLocks noGrp="1" noChangeAspect="1"/>
          </p:cNvPicPr>
          <p:nvPr>
            <p:ph idx="1"/>
          </p:nvPr>
        </p:nvPicPr>
        <p:blipFill rotWithShape="1">
          <a:blip r:embed="rId4"/>
          <a:srcRect l="2808" t="8066" b="3434"/>
          <a:stretch/>
        </p:blipFill>
        <p:spPr>
          <a:xfrm>
            <a:off x="3780263" y="1730839"/>
            <a:ext cx="4631473" cy="4549697"/>
          </a:xfrm>
        </p:spPr>
      </p:pic>
      <p:sp>
        <p:nvSpPr>
          <p:cNvPr id="7" name="TextBox 6">
            <a:extLst>
              <a:ext uri="{FF2B5EF4-FFF2-40B4-BE49-F238E27FC236}">
                <a16:creationId xmlns:a16="http://schemas.microsoft.com/office/drawing/2014/main" id="{C5C92CCC-8C4A-42FB-8B59-D3E4F59E8FF9}"/>
              </a:ext>
            </a:extLst>
          </p:cNvPr>
          <p:cNvSpPr txBox="1"/>
          <p:nvPr/>
        </p:nvSpPr>
        <p:spPr>
          <a:xfrm>
            <a:off x="373467" y="1630740"/>
            <a:ext cx="3211551" cy="2308324"/>
          </a:xfrm>
          <a:prstGeom prst="rect">
            <a:avLst/>
          </a:prstGeom>
          <a:noFill/>
        </p:spPr>
        <p:txBody>
          <a:bodyPr wrap="square" rtlCol="0">
            <a:spAutoFit/>
          </a:bodyPr>
          <a:lstStyle/>
          <a:p>
            <a:r>
              <a:rPr lang="en-GB" sz="2400" dirty="0">
                <a:solidFill>
                  <a:srgbClr val="3F356A"/>
                </a:solidFill>
                <a:latin typeface="Raleway" pitchFamily="2" charset="0"/>
              </a:rPr>
              <a:t>NHS Learning Support Fund </a:t>
            </a:r>
          </a:p>
          <a:p>
            <a:endParaRPr lang="en-GB" sz="2400" dirty="0">
              <a:solidFill>
                <a:srgbClr val="3F356A"/>
              </a:solidFill>
              <a:latin typeface="Raleway" pitchFamily="2" charset="0"/>
            </a:endParaRPr>
          </a:p>
          <a:p>
            <a:r>
              <a:rPr lang="en-GB" sz="2400" dirty="0">
                <a:solidFill>
                  <a:srgbClr val="3F356A"/>
                </a:solidFill>
                <a:latin typeface="Raleway" pitchFamily="2" charset="0"/>
              </a:rPr>
              <a:t>Financial Support for healthcare students guide </a:t>
            </a:r>
          </a:p>
        </p:txBody>
      </p:sp>
    </p:spTree>
    <p:extLst>
      <p:ext uri="{BB962C8B-B14F-4D97-AF65-F5344CB8AC3E}">
        <p14:creationId xmlns:p14="http://schemas.microsoft.com/office/powerpoint/2010/main" val="3028501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1" cy="6978316"/>
          </a:xfrm>
          <a:prstGeom prst="rect">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571"/>
            <a:ext cx="12086665" cy="6934182"/>
          </a:xfrm>
          <a:prstGeom prst="rect">
            <a:avLst/>
          </a:prstGeom>
        </p:spPr>
      </p:pic>
      <p:sp>
        <p:nvSpPr>
          <p:cNvPr id="2" name="Title 1"/>
          <p:cNvSpPr>
            <a:spLocks noGrp="1"/>
          </p:cNvSpPr>
          <p:nvPr>
            <p:ph type="title"/>
          </p:nvPr>
        </p:nvSpPr>
        <p:spPr>
          <a:xfrm>
            <a:off x="838200" y="365125"/>
            <a:ext cx="8930268" cy="1325563"/>
          </a:xfrm>
        </p:spPr>
        <p:txBody>
          <a:bodyPr>
            <a:normAutofit/>
          </a:bodyPr>
          <a:lstStyle/>
          <a:p>
            <a:r>
              <a:rPr lang="en-US" b="1" dirty="0">
                <a:solidFill>
                  <a:srgbClr val="3F356A"/>
                </a:solidFill>
                <a:latin typeface="Raleway" panose="020B0503030101060003" pitchFamily="34" charset="0"/>
                <a:ea typeface="Arial" charset="0"/>
                <a:cs typeface="Arial" charset="0"/>
              </a:rPr>
              <a:t>Repayment </a:t>
            </a:r>
          </a:p>
        </p:txBody>
      </p:sp>
      <p:sp>
        <p:nvSpPr>
          <p:cNvPr id="10" name="Content Placeholder 2">
            <a:extLst>
              <a:ext uri="{FF2B5EF4-FFF2-40B4-BE49-F238E27FC236}">
                <a16:creationId xmlns:a16="http://schemas.microsoft.com/office/drawing/2014/main" id="{1AC10547-9B81-4BCE-8427-CFD894C14ED9}"/>
              </a:ext>
            </a:extLst>
          </p:cNvPr>
          <p:cNvSpPr>
            <a:spLocks noGrp="1"/>
          </p:cNvSpPr>
          <p:nvPr>
            <p:ph idx="1"/>
          </p:nvPr>
        </p:nvSpPr>
        <p:spPr>
          <a:xfrm>
            <a:off x="838200" y="1690688"/>
            <a:ext cx="10515600" cy="4351338"/>
          </a:xfrm>
        </p:spPr>
        <p:txBody>
          <a:bodyPr>
            <a:normAutofit/>
          </a:bodyPr>
          <a:lstStyle/>
          <a:p>
            <a:r>
              <a:rPr lang="en-GB" dirty="0">
                <a:solidFill>
                  <a:srgbClr val="3F356A"/>
                </a:solidFill>
                <a:latin typeface="Raleway" pitchFamily="2" charset="0"/>
              </a:rPr>
              <a:t>Repayments start at £27,295+</a:t>
            </a:r>
          </a:p>
          <a:p>
            <a:r>
              <a:rPr lang="en-GB" dirty="0">
                <a:solidFill>
                  <a:srgbClr val="3F356A"/>
                </a:solidFill>
                <a:latin typeface="Raleway" pitchFamily="2" charset="0"/>
              </a:rPr>
              <a:t>Repay 9% on earnings above £27,295</a:t>
            </a:r>
          </a:p>
          <a:p>
            <a:r>
              <a:rPr lang="en-GB" dirty="0">
                <a:solidFill>
                  <a:srgbClr val="3F356A"/>
                </a:solidFill>
                <a:latin typeface="Raleway" pitchFamily="2" charset="0"/>
              </a:rPr>
              <a:t>The amount paid back is based on what you earn, not what you owe</a:t>
            </a:r>
          </a:p>
          <a:p>
            <a:r>
              <a:rPr lang="en-GB" dirty="0">
                <a:solidFill>
                  <a:srgbClr val="3F356A"/>
                </a:solidFill>
                <a:latin typeface="Raleway" pitchFamily="2" charset="0"/>
              </a:rPr>
              <a:t>Doesn’t affect your credit rating </a:t>
            </a:r>
          </a:p>
          <a:p>
            <a:r>
              <a:rPr lang="en-GB" dirty="0">
                <a:solidFill>
                  <a:srgbClr val="3F356A"/>
                </a:solidFill>
                <a:latin typeface="Raleway" pitchFamily="2" charset="0"/>
              </a:rPr>
              <a:t>You can overpay, with no penalty</a:t>
            </a:r>
          </a:p>
          <a:p>
            <a:r>
              <a:rPr lang="en-GB" dirty="0">
                <a:solidFill>
                  <a:srgbClr val="3F356A"/>
                </a:solidFill>
                <a:latin typeface="Raleway" pitchFamily="2" charset="0"/>
              </a:rPr>
              <a:t>Loan cancelled after 30 years</a:t>
            </a:r>
          </a:p>
          <a:p>
            <a:pPr marL="0" indent="0">
              <a:buNone/>
            </a:pPr>
            <a:endParaRPr lang="en-GB" sz="2000" dirty="0"/>
          </a:p>
          <a:p>
            <a:pPr marL="0" indent="0">
              <a:buNone/>
            </a:pPr>
            <a:endParaRPr lang="en-US" sz="2000" dirty="0"/>
          </a:p>
        </p:txBody>
      </p:sp>
      <p:pic>
        <p:nvPicPr>
          <p:cNvPr id="8" name="Picture 7">
            <a:extLst>
              <a:ext uri="{FF2B5EF4-FFF2-40B4-BE49-F238E27FC236}">
                <a16:creationId xmlns:a16="http://schemas.microsoft.com/office/drawing/2014/main" id="{21ED6B4D-4556-4042-8367-9B8D18FF5DBB}"/>
              </a:ext>
            </a:extLst>
          </p:cNvPr>
          <p:cNvPicPr>
            <a:picLocks noChangeAspect="1"/>
          </p:cNvPicPr>
          <p:nvPr/>
        </p:nvPicPr>
        <p:blipFill rotWithShape="1">
          <a:blip r:embed="rId4"/>
          <a:srcRect b="7581"/>
          <a:stretch/>
        </p:blipFill>
        <p:spPr>
          <a:xfrm>
            <a:off x="954745" y="5397226"/>
            <a:ext cx="3514162" cy="1191833"/>
          </a:xfrm>
          <a:prstGeom prst="rect">
            <a:avLst/>
          </a:prstGeom>
        </p:spPr>
      </p:pic>
      <p:pic>
        <p:nvPicPr>
          <p:cNvPr id="16" name="Picture 15">
            <a:extLst>
              <a:ext uri="{FF2B5EF4-FFF2-40B4-BE49-F238E27FC236}">
                <a16:creationId xmlns:a16="http://schemas.microsoft.com/office/drawing/2014/main" id="{74EF6CB5-1CA1-4869-9670-FC543CBC0B46}"/>
              </a:ext>
            </a:extLst>
          </p:cNvPr>
          <p:cNvPicPr>
            <a:picLocks noChangeAspect="1"/>
          </p:cNvPicPr>
          <p:nvPr/>
        </p:nvPicPr>
        <p:blipFill>
          <a:blip r:embed="rId5"/>
          <a:stretch>
            <a:fillRect/>
          </a:stretch>
        </p:blipFill>
        <p:spPr>
          <a:xfrm>
            <a:off x="9106995" y="4758301"/>
            <a:ext cx="1924076" cy="1986310"/>
          </a:xfrm>
          <a:prstGeom prst="rect">
            <a:avLst/>
          </a:prstGeom>
        </p:spPr>
      </p:pic>
      <p:pic>
        <p:nvPicPr>
          <p:cNvPr id="18" name="Picture 17">
            <a:extLst>
              <a:ext uri="{FF2B5EF4-FFF2-40B4-BE49-F238E27FC236}">
                <a16:creationId xmlns:a16="http://schemas.microsoft.com/office/drawing/2014/main" id="{708ED801-7E50-4898-B59A-443AE7CE7C98}"/>
              </a:ext>
            </a:extLst>
          </p:cNvPr>
          <p:cNvPicPr>
            <a:picLocks noChangeAspect="1"/>
          </p:cNvPicPr>
          <p:nvPr/>
        </p:nvPicPr>
        <p:blipFill>
          <a:blip r:embed="rId6"/>
          <a:stretch>
            <a:fillRect/>
          </a:stretch>
        </p:blipFill>
        <p:spPr>
          <a:xfrm>
            <a:off x="8749970" y="4071679"/>
            <a:ext cx="2638126" cy="434174"/>
          </a:xfrm>
          <a:prstGeom prst="rect">
            <a:avLst/>
          </a:prstGeom>
        </p:spPr>
      </p:pic>
    </p:spTree>
    <p:extLst>
      <p:ext uri="{BB962C8B-B14F-4D97-AF65-F5344CB8AC3E}">
        <p14:creationId xmlns:p14="http://schemas.microsoft.com/office/powerpoint/2010/main" val="3180125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 y="-1"/>
            <a:ext cx="12077701" cy="6929039"/>
          </a:xfrm>
          <a:prstGeom prst="rect">
            <a:avLst/>
          </a:prstGeom>
        </p:spPr>
      </p:pic>
      <p:sp>
        <p:nvSpPr>
          <p:cNvPr id="2" name="Title 1"/>
          <p:cNvSpPr>
            <a:spLocks noGrp="1"/>
          </p:cNvSpPr>
          <p:nvPr>
            <p:ph type="title"/>
          </p:nvPr>
        </p:nvSpPr>
        <p:spPr>
          <a:xfrm>
            <a:off x="838200" y="87370"/>
            <a:ext cx="9466385" cy="1325563"/>
          </a:xfrm>
        </p:spPr>
        <p:txBody>
          <a:bodyPr>
            <a:noAutofit/>
          </a:bodyPr>
          <a:lstStyle/>
          <a:p>
            <a:pPr>
              <a:lnSpc>
                <a:spcPct val="100000"/>
              </a:lnSpc>
            </a:pPr>
            <a:r>
              <a:rPr lang="en-GB" b="1" dirty="0">
                <a:solidFill>
                  <a:srgbClr val="06B2A9"/>
                </a:solidFill>
                <a:latin typeface="Raleway" panose="020B0503030101060003" pitchFamily="34" charset="0"/>
                <a:ea typeface="Arial" charset="0"/>
                <a:cs typeface="Arial" charset="0"/>
              </a:rPr>
              <a:t>Repayment examples</a:t>
            </a:r>
            <a:endParaRPr lang="en-US" b="1" dirty="0">
              <a:solidFill>
                <a:srgbClr val="06B2A9"/>
              </a:solidFill>
              <a:latin typeface="Raleway" panose="020B0503030101060003" pitchFamily="34" charset="0"/>
              <a:ea typeface="Arial" charset="0"/>
              <a:cs typeface="Arial" charset="0"/>
            </a:endParaRPr>
          </a:p>
        </p:txBody>
      </p:sp>
      <p:sp>
        <p:nvSpPr>
          <p:cNvPr id="6" name="TextBox 5"/>
          <p:cNvSpPr txBox="1"/>
          <p:nvPr/>
        </p:nvSpPr>
        <p:spPr>
          <a:xfrm>
            <a:off x="3313958" y="1303029"/>
            <a:ext cx="1773750" cy="1569660"/>
          </a:xfrm>
          <a:prstGeom prst="rect">
            <a:avLst/>
          </a:prstGeom>
          <a:solidFill>
            <a:srgbClr val="FFFFFF"/>
          </a:solidFill>
          <a:ln w="57150">
            <a:solidFill>
              <a:srgbClr val="06B2A9"/>
            </a:solidFill>
          </a:ln>
        </p:spPr>
        <p:txBody>
          <a:bodyPr wrap="square" rtlCol="0">
            <a:spAutoFit/>
          </a:bodyPr>
          <a:lstStyle/>
          <a:p>
            <a:pPr lvl="0" algn="ctr"/>
            <a:r>
              <a:rPr lang="en-GB" sz="2400" dirty="0" err="1">
                <a:solidFill>
                  <a:srgbClr val="002060"/>
                </a:solidFill>
              </a:rPr>
              <a:t>Anisha</a:t>
            </a:r>
            <a:r>
              <a:rPr lang="en-GB" dirty="0">
                <a:solidFill>
                  <a:srgbClr val="002060"/>
                </a:solidFill>
              </a:rPr>
              <a:t> </a:t>
            </a:r>
          </a:p>
          <a:p>
            <a:pPr lvl="0" algn="ctr"/>
            <a:r>
              <a:rPr lang="en-GB" sz="2400" dirty="0">
                <a:solidFill>
                  <a:srgbClr val="002060"/>
                </a:solidFill>
              </a:rPr>
              <a:t>earns </a:t>
            </a:r>
            <a:r>
              <a:rPr lang="en-GB" sz="2400" b="1" dirty="0">
                <a:solidFill>
                  <a:srgbClr val="002060"/>
                </a:solidFill>
              </a:rPr>
              <a:t>£35,000 </a:t>
            </a:r>
          </a:p>
          <a:p>
            <a:pPr lvl="0" algn="ctr"/>
            <a:r>
              <a:rPr lang="en-GB" sz="2400" dirty="0">
                <a:solidFill>
                  <a:srgbClr val="002060"/>
                </a:solidFill>
              </a:rPr>
              <a:t>per year</a:t>
            </a:r>
          </a:p>
        </p:txBody>
      </p:sp>
      <p:sp>
        <p:nvSpPr>
          <p:cNvPr id="7" name="TextBox 6"/>
          <p:cNvSpPr txBox="1"/>
          <p:nvPr/>
        </p:nvSpPr>
        <p:spPr>
          <a:xfrm>
            <a:off x="5845160" y="1324655"/>
            <a:ext cx="1773750" cy="1569660"/>
          </a:xfrm>
          <a:prstGeom prst="rect">
            <a:avLst/>
          </a:prstGeom>
          <a:solidFill>
            <a:srgbClr val="06B2A9"/>
          </a:solidFill>
          <a:ln w="57150">
            <a:solidFill>
              <a:srgbClr val="FFFFFF"/>
            </a:solidFill>
          </a:ln>
        </p:spPr>
        <p:txBody>
          <a:bodyPr wrap="square" rtlCol="0">
            <a:spAutoFit/>
          </a:bodyPr>
          <a:lstStyle/>
          <a:p>
            <a:pPr lvl="0" algn="ctr"/>
            <a:r>
              <a:rPr lang="en-GB" sz="2400" dirty="0">
                <a:solidFill>
                  <a:srgbClr val="071D49"/>
                </a:solidFill>
              </a:rPr>
              <a:t>Her income before tax is </a:t>
            </a:r>
            <a:r>
              <a:rPr lang="en-GB" sz="2400" b="1" dirty="0">
                <a:solidFill>
                  <a:srgbClr val="071D49"/>
                </a:solidFill>
              </a:rPr>
              <a:t>£2,916 </a:t>
            </a:r>
          </a:p>
          <a:p>
            <a:pPr lvl="0" algn="ctr"/>
            <a:r>
              <a:rPr lang="en-GB" sz="2400" dirty="0">
                <a:solidFill>
                  <a:srgbClr val="071D49"/>
                </a:solidFill>
              </a:rPr>
              <a:t>per month</a:t>
            </a:r>
          </a:p>
        </p:txBody>
      </p:sp>
      <p:sp>
        <p:nvSpPr>
          <p:cNvPr id="8" name="TextBox 7"/>
          <p:cNvSpPr txBox="1"/>
          <p:nvPr/>
        </p:nvSpPr>
        <p:spPr>
          <a:xfrm>
            <a:off x="8406979" y="1324655"/>
            <a:ext cx="1773750" cy="1538883"/>
          </a:xfrm>
          <a:prstGeom prst="rect">
            <a:avLst/>
          </a:prstGeom>
          <a:solidFill>
            <a:srgbClr val="FFFFFF"/>
          </a:solidFill>
          <a:ln w="57150">
            <a:solidFill>
              <a:srgbClr val="06B2A9"/>
            </a:solidFill>
          </a:ln>
        </p:spPr>
        <p:txBody>
          <a:bodyPr wrap="square" rtlCol="0">
            <a:spAutoFit/>
          </a:bodyPr>
          <a:lstStyle/>
          <a:p>
            <a:pPr lvl="0" algn="ctr"/>
            <a:r>
              <a:rPr lang="en-GB" sz="2200" dirty="0">
                <a:solidFill>
                  <a:srgbClr val="002060"/>
                </a:solidFill>
              </a:rPr>
              <a:t>Student Loan Repayment is</a:t>
            </a:r>
          </a:p>
          <a:p>
            <a:pPr lvl="0" algn="ctr"/>
            <a:r>
              <a:rPr lang="en-GB" sz="2800" b="1" dirty="0">
                <a:solidFill>
                  <a:srgbClr val="002060"/>
                </a:solidFill>
              </a:rPr>
              <a:t>£57.78 </a:t>
            </a:r>
          </a:p>
          <a:p>
            <a:pPr lvl="0" algn="ctr"/>
            <a:r>
              <a:rPr lang="en-GB" sz="2200" dirty="0">
                <a:solidFill>
                  <a:srgbClr val="002060"/>
                </a:solidFill>
              </a:rPr>
              <a:t>per month</a:t>
            </a:r>
          </a:p>
        </p:txBody>
      </p:sp>
      <p:pic>
        <p:nvPicPr>
          <p:cNvPr id="10" name="Picture 9"/>
          <p:cNvPicPr>
            <a:picLocks noChangeAspect="1"/>
          </p:cNvPicPr>
          <p:nvPr/>
        </p:nvPicPr>
        <p:blipFill>
          <a:blip r:embed="rId4"/>
          <a:stretch>
            <a:fillRect/>
          </a:stretch>
        </p:blipFill>
        <p:spPr>
          <a:xfrm>
            <a:off x="910286" y="1281403"/>
            <a:ext cx="1607685" cy="1612912"/>
          </a:xfrm>
          <a:prstGeom prst="rect">
            <a:avLst/>
          </a:prstGeom>
        </p:spPr>
      </p:pic>
      <p:pic>
        <p:nvPicPr>
          <p:cNvPr id="11" name="Picture 10"/>
          <p:cNvPicPr>
            <a:picLocks noChangeAspect="1"/>
          </p:cNvPicPr>
          <p:nvPr/>
        </p:nvPicPr>
        <p:blipFill>
          <a:blip r:embed="rId5"/>
          <a:stretch>
            <a:fillRect/>
          </a:stretch>
        </p:blipFill>
        <p:spPr>
          <a:xfrm>
            <a:off x="892625" y="3223285"/>
            <a:ext cx="1625213" cy="1615538"/>
          </a:xfrm>
          <a:prstGeom prst="rect">
            <a:avLst/>
          </a:prstGeom>
        </p:spPr>
      </p:pic>
      <p:pic>
        <p:nvPicPr>
          <p:cNvPr id="13" name="Picture 12"/>
          <p:cNvPicPr>
            <a:picLocks noChangeAspect="1"/>
          </p:cNvPicPr>
          <p:nvPr/>
        </p:nvPicPr>
        <p:blipFill>
          <a:blip r:embed="rId6"/>
          <a:stretch>
            <a:fillRect/>
          </a:stretch>
        </p:blipFill>
        <p:spPr>
          <a:xfrm>
            <a:off x="874776" y="5159329"/>
            <a:ext cx="1643062" cy="1629508"/>
          </a:xfrm>
          <a:prstGeom prst="rect">
            <a:avLst/>
          </a:prstGeom>
        </p:spPr>
      </p:pic>
      <p:sp>
        <p:nvSpPr>
          <p:cNvPr id="14" name="TextBox 13"/>
          <p:cNvSpPr txBox="1"/>
          <p:nvPr/>
        </p:nvSpPr>
        <p:spPr>
          <a:xfrm>
            <a:off x="3313958" y="3246224"/>
            <a:ext cx="1773750" cy="1569660"/>
          </a:xfrm>
          <a:prstGeom prst="rect">
            <a:avLst/>
          </a:prstGeom>
          <a:solidFill>
            <a:srgbClr val="FFFFFF"/>
          </a:solidFill>
          <a:ln w="57150">
            <a:solidFill>
              <a:srgbClr val="06B2A9"/>
            </a:solidFill>
          </a:ln>
        </p:spPr>
        <p:txBody>
          <a:bodyPr wrap="square" rtlCol="0">
            <a:spAutoFit/>
          </a:bodyPr>
          <a:lstStyle/>
          <a:p>
            <a:pPr lvl="0" algn="ctr"/>
            <a:r>
              <a:rPr lang="en-GB" sz="2400" dirty="0">
                <a:solidFill>
                  <a:srgbClr val="002060"/>
                </a:solidFill>
              </a:rPr>
              <a:t>Reece</a:t>
            </a:r>
            <a:r>
              <a:rPr lang="en-GB" dirty="0">
                <a:solidFill>
                  <a:srgbClr val="002060"/>
                </a:solidFill>
              </a:rPr>
              <a:t> </a:t>
            </a:r>
          </a:p>
          <a:p>
            <a:pPr lvl="0" algn="ctr"/>
            <a:r>
              <a:rPr lang="en-GB" sz="2400" dirty="0">
                <a:solidFill>
                  <a:srgbClr val="002060"/>
                </a:solidFill>
              </a:rPr>
              <a:t>earns </a:t>
            </a:r>
            <a:r>
              <a:rPr lang="en-GB" sz="2400" b="1" dirty="0">
                <a:solidFill>
                  <a:srgbClr val="002060"/>
                </a:solidFill>
              </a:rPr>
              <a:t>£30,000 </a:t>
            </a:r>
          </a:p>
          <a:p>
            <a:pPr lvl="0" algn="ctr"/>
            <a:r>
              <a:rPr lang="en-GB" sz="2400" dirty="0">
                <a:solidFill>
                  <a:srgbClr val="002060"/>
                </a:solidFill>
              </a:rPr>
              <a:t>per year</a:t>
            </a:r>
          </a:p>
        </p:txBody>
      </p:sp>
      <p:sp>
        <p:nvSpPr>
          <p:cNvPr id="15" name="TextBox 14"/>
          <p:cNvSpPr txBox="1"/>
          <p:nvPr/>
        </p:nvSpPr>
        <p:spPr>
          <a:xfrm>
            <a:off x="3313958" y="5189253"/>
            <a:ext cx="1773750" cy="1569660"/>
          </a:xfrm>
          <a:prstGeom prst="rect">
            <a:avLst/>
          </a:prstGeom>
          <a:solidFill>
            <a:srgbClr val="FFFFFF"/>
          </a:solidFill>
          <a:ln w="57150">
            <a:solidFill>
              <a:srgbClr val="06B2A9"/>
            </a:solidFill>
          </a:ln>
        </p:spPr>
        <p:txBody>
          <a:bodyPr wrap="square" rtlCol="0">
            <a:spAutoFit/>
          </a:bodyPr>
          <a:lstStyle/>
          <a:p>
            <a:pPr lvl="0" algn="ctr"/>
            <a:r>
              <a:rPr lang="en-GB" sz="2400" dirty="0">
                <a:solidFill>
                  <a:srgbClr val="002060"/>
                </a:solidFill>
              </a:rPr>
              <a:t>Emma</a:t>
            </a:r>
            <a:r>
              <a:rPr lang="en-GB" dirty="0">
                <a:solidFill>
                  <a:srgbClr val="002060"/>
                </a:solidFill>
              </a:rPr>
              <a:t> </a:t>
            </a:r>
          </a:p>
          <a:p>
            <a:pPr lvl="0" algn="ctr"/>
            <a:r>
              <a:rPr lang="en-GB" sz="2400" dirty="0">
                <a:solidFill>
                  <a:srgbClr val="002060"/>
                </a:solidFill>
              </a:rPr>
              <a:t>earns </a:t>
            </a:r>
            <a:r>
              <a:rPr lang="en-GB" sz="2400" b="1" dirty="0">
                <a:solidFill>
                  <a:srgbClr val="002060"/>
                </a:solidFill>
              </a:rPr>
              <a:t>£25,000 </a:t>
            </a:r>
          </a:p>
          <a:p>
            <a:pPr lvl="0" algn="ctr"/>
            <a:r>
              <a:rPr lang="en-GB" sz="2400" dirty="0">
                <a:solidFill>
                  <a:srgbClr val="002060"/>
                </a:solidFill>
              </a:rPr>
              <a:t>per year</a:t>
            </a:r>
          </a:p>
        </p:txBody>
      </p:sp>
      <p:sp>
        <p:nvSpPr>
          <p:cNvPr id="16" name="TextBox 15"/>
          <p:cNvSpPr txBox="1"/>
          <p:nvPr/>
        </p:nvSpPr>
        <p:spPr>
          <a:xfrm>
            <a:off x="5845160" y="3287072"/>
            <a:ext cx="1773750" cy="1569660"/>
          </a:xfrm>
          <a:prstGeom prst="rect">
            <a:avLst/>
          </a:prstGeom>
          <a:solidFill>
            <a:srgbClr val="06B2A9"/>
          </a:solidFill>
          <a:ln w="57150">
            <a:solidFill>
              <a:srgbClr val="FFFFFF"/>
            </a:solidFill>
          </a:ln>
        </p:spPr>
        <p:txBody>
          <a:bodyPr wrap="square" rtlCol="0">
            <a:spAutoFit/>
          </a:bodyPr>
          <a:lstStyle/>
          <a:p>
            <a:pPr lvl="0" algn="ctr"/>
            <a:r>
              <a:rPr lang="en-GB" sz="2400" dirty="0">
                <a:solidFill>
                  <a:srgbClr val="071D49"/>
                </a:solidFill>
              </a:rPr>
              <a:t>His income before tax is </a:t>
            </a:r>
            <a:r>
              <a:rPr lang="en-GB" sz="2400" b="1" dirty="0">
                <a:solidFill>
                  <a:srgbClr val="071D49"/>
                </a:solidFill>
              </a:rPr>
              <a:t>£2,500 </a:t>
            </a:r>
          </a:p>
          <a:p>
            <a:pPr lvl="0" algn="ctr"/>
            <a:r>
              <a:rPr lang="en-GB" sz="2400" dirty="0">
                <a:solidFill>
                  <a:srgbClr val="071D49"/>
                </a:solidFill>
              </a:rPr>
              <a:t>per month</a:t>
            </a:r>
          </a:p>
        </p:txBody>
      </p:sp>
      <p:sp>
        <p:nvSpPr>
          <p:cNvPr id="17" name="TextBox 16"/>
          <p:cNvSpPr txBox="1"/>
          <p:nvPr/>
        </p:nvSpPr>
        <p:spPr>
          <a:xfrm>
            <a:off x="5845160" y="5199823"/>
            <a:ext cx="1773750" cy="1569660"/>
          </a:xfrm>
          <a:prstGeom prst="rect">
            <a:avLst/>
          </a:prstGeom>
          <a:solidFill>
            <a:srgbClr val="06B2A9"/>
          </a:solidFill>
          <a:ln w="57150">
            <a:solidFill>
              <a:srgbClr val="FFFFFF"/>
            </a:solidFill>
          </a:ln>
        </p:spPr>
        <p:txBody>
          <a:bodyPr wrap="square" rtlCol="0">
            <a:spAutoFit/>
          </a:bodyPr>
          <a:lstStyle/>
          <a:p>
            <a:pPr lvl="0" algn="ctr"/>
            <a:r>
              <a:rPr lang="en-GB" sz="2400" dirty="0">
                <a:solidFill>
                  <a:srgbClr val="071D49"/>
                </a:solidFill>
              </a:rPr>
              <a:t>Her income before tax is </a:t>
            </a:r>
            <a:r>
              <a:rPr lang="en-GB" sz="2400" b="1" dirty="0">
                <a:solidFill>
                  <a:srgbClr val="071D49"/>
                </a:solidFill>
              </a:rPr>
              <a:t>£2,083 </a:t>
            </a:r>
          </a:p>
          <a:p>
            <a:pPr lvl="0" algn="ctr"/>
            <a:r>
              <a:rPr lang="en-GB" sz="2400" dirty="0">
                <a:solidFill>
                  <a:srgbClr val="071D49"/>
                </a:solidFill>
              </a:rPr>
              <a:t>per month</a:t>
            </a:r>
          </a:p>
        </p:txBody>
      </p:sp>
      <p:sp>
        <p:nvSpPr>
          <p:cNvPr id="18" name="TextBox 17"/>
          <p:cNvSpPr txBox="1"/>
          <p:nvPr/>
        </p:nvSpPr>
        <p:spPr>
          <a:xfrm>
            <a:off x="8406979" y="3309519"/>
            <a:ext cx="1773750" cy="1538883"/>
          </a:xfrm>
          <a:prstGeom prst="rect">
            <a:avLst/>
          </a:prstGeom>
          <a:solidFill>
            <a:srgbClr val="FFFFFF"/>
          </a:solidFill>
          <a:ln w="57150">
            <a:solidFill>
              <a:srgbClr val="06B2A9"/>
            </a:solidFill>
          </a:ln>
        </p:spPr>
        <p:txBody>
          <a:bodyPr wrap="square" rtlCol="0">
            <a:spAutoFit/>
          </a:bodyPr>
          <a:lstStyle/>
          <a:p>
            <a:pPr lvl="0" algn="ctr"/>
            <a:r>
              <a:rPr lang="en-GB" sz="2200" dirty="0">
                <a:solidFill>
                  <a:srgbClr val="002060"/>
                </a:solidFill>
              </a:rPr>
              <a:t>Student Loan Repayment is</a:t>
            </a:r>
          </a:p>
          <a:p>
            <a:pPr lvl="0" algn="ctr"/>
            <a:r>
              <a:rPr lang="en-GB" sz="2800" b="1" dirty="0">
                <a:solidFill>
                  <a:srgbClr val="002060"/>
                </a:solidFill>
              </a:rPr>
              <a:t>£20.28 </a:t>
            </a:r>
          </a:p>
          <a:p>
            <a:pPr lvl="0" algn="ctr"/>
            <a:r>
              <a:rPr lang="en-GB" sz="2200" dirty="0">
                <a:solidFill>
                  <a:srgbClr val="002060"/>
                </a:solidFill>
              </a:rPr>
              <a:t>per month</a:t>
            </a:r>
          </a:p>
        </p:txBody>
      </p:sp>
      <p:sp>
        <p:nvSpPr>
          <p:cNvPr id="19" name="TextBox 18"/>
          <p:cNvSpPr txBox="1"/>
          <p:nvPr/>
        </p:nvSpPr>
        <p:spPr>
          <a:xfrm>
            <a:off x="8406979" y="5189253"/>
            <a:ext cx="1773750" cy="1538883"/>
          </a:xfrm>
          <a:prstGeom prst="rect">
            <a:avLst/>
          </a:prstGeom>
          <a:solidFill>
            <a:srgbClr val="FFFFFF"/>
          </a:solidFill>
          <a:ln w="57150">
            <a:solidFill>
              <a:srgbClr val="06B2A9"/>
            </a:solidFill>
          </a:ln>
        </p:spPr>
        <p:txBody>
          <a:bodyPr wrap="square" rtlCol="0">
            <a:spAutoFit/>
          </a:bodyPr>
          <a:lstStyle/>
          <a:p>
            <a:pPr lvl="0" algn="ctr"/>
            <a:r>
              <a:rPr lang="en-GB" sz="2200" dirty="0">
                <a:solidFill>
                  <a:srgbClr val="002060"/>
                </a:solidFill>
              </a:rPr>
              <a:t>Student Loan Repayment is</a:t>
            </a:r>
          </a:p>
          <a:p>
            <a:pPr lvl="0" algn="ctr"/>
            <a:r>
              <a:rPr lang="en-GB" sz="2800" b="1" dirty="0">
                <a:solidFill>
                  <a:srgbClr val="002060"/>
                </a:solidFill>
              </a:rPr>
              <a:t>£0 </a:t>
            </a:r>
          </a:p>
          <a:p>
            <a:pPr lvl="0" algn="ctr"/>
            <a:r>
              <a:rPr lang="en-GB" sz="2200" dirty="0">
                <a:solidFill>
                  <a:srgbClr val="002060"/>
                </a:solidFill>
              </a:rPr>
              <a:t>per month</a:t>
            </a:r>
          </a:p>
        </p:txBody>
      </p:sp>
    </p:spTree>
    <p:extLst>
      <p:ext uri="{BB962C8B-B14F-4D97-AF65-F5344CB8AC3E}">
        <p14:creationId xmlns:p14="http://schemas.microsoft.com/office/powerpoint/2010/main" val="2098488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8496" y="612989"/>
            <a:ext cx="1236892" cy="1077699"/>
          </a:xfrm>
          <a:prstGeom prst="rect">
            <a:avLst/>
          </a:prstGeom>
        </p:spPr>
      </p:pic>
      <p:sp>
        <p:nvSpPr>
          <p:cNvPr id="10" name="Content Placeholder 2">
            <a:extLst>
              <a:ext uri="{FF2B5EF4-FFF2-40B4-BE49-F238E27FC236}">
                <a16:creationId xmlns:a16="http://schemas.microsoft.com/office/drawing/2014/main" id="{1AAF9578-0B2B-467A-BAAB-890D216F70EF}"/>
              </a:ext>
            </a:extLst>
          </p:cNvPr>
          <p:cNvSpPr txBox="1">
            <a:spLocks/>
          </p:cNvSpPr>
          <p:nvPr/>
        </p:nvSpPr>
        <p:spPr>
          <a:xfrm>
            <a:off x="423081" y="2205569"/>
            <a:ext cx="11345838" cy="465841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b="1" dirty="0">
                <a:solidFill>
                  <a:srgbClr val="06B2A9"/>
                </a:solidFill>
                <a:latin typeface="Raleway" pitchFamily="2" charset="0"/>
              </a:rPr>
              <a:t>Please note that there will be changes to Student Finance England that will impact applications and repayments for students starting their university course in 2023 onwards.</a:t>
            </a:r>
          </a:p>
          <a:p>
            <a:r>
              <a:rPr lang="en-GB" dirty="0">
                <a:solidFill>
                  <a:srgbClr val="06B2A9"/>
                </a:solidFill>
                <a:latin typeface="Raleway" pitchFamily="2" charset="0"/>
              </a:rPr>
              <a:t>Please see below for some of the proposed changes for 2023/2024:</a:t>
            </a:r>
          </a:p>
          <a:p>
            <a:endParaRPr lang="en-GB" dirty="0">
              <a:solidFill>
                <a:srgbClr val="06B2A9"/>
              </a:solidFill>
              <a:latin typeface="Raleway" pitchFamily="2" charset="0"/>
            </a:endParaRPr>
          </a:p>
          <a:p>
            <a:r>
              <a:rPr lang="en-GB" sz="2000" dirty="0">
                <a:solidFill>
                  <a:srgbClr val="06B2A9"/>
                </a:solidFill>
                <a:latin typeface="Raleway" pitchFamily="2" charset="0"/>
              </a:rPr>
              <a:t>The repayment length will be extended to 40 years (</a:t>
            </a:r>
            <a:r>
              <a:rPr lang="en-GB" sz="2000" i="1" dirty="0">
                <a:solidFill>
                  <a:srgbClr val="06B2A9"/>
                </a:solidFill>
                <a:latin typeface="Raleway" pitchFamily="2" charset="0"/>
              </a:rPr>
              <a:t>currently 30</a:t>
            </a:r>
            <a:r>
              <a:rPr lang="en-GB" sz="2000" dirty="0">
                <a:solidFill>
                  <a:srgbClr val="06B2A9"/>
                </a:solidFill>
                <a:latin typeface="Raleway" pitchFamily="2" charset="0"/>
              </a:rPr>
              <a:t>)</a:t>
            </a:r>
          </a:p>
          <a:p>
            <a:r>
              <a:rPr lang="en-GB" sz="2000" dirty="0">
                <a:solidFill>
                  <a:srgbClr val="06B2A9"/>
                </a:solidFill>
                <a:latin typeface="Raleway" pitchFamily="2" charset="0"/>
              </a:rPr>
              <a:t>For students starting university in 2023, the income threshold for repayments will be £25,000</a:t>
            </a:r>
          </a:p>
          <a:p>
            <a:r>
              <a:rPr lang="en-GB" sz="2000" dirty="0">
                <a:solidFill>
                  <a:srgbClr val="06B2A9"/>
                </a:solidFill>
                <a:latin typeface="Raleway" pitchFamily="2" charset="0"/>
              </a:rPr>
              <a:t>The current income threshold of £27,275 is frozen until 2025 (</a:t>
            </a:r>
            <a:r>
              <a:rPr lang="en-GB" sz="2000" i="1" dirty="0">
                <a:solidFill>
                  <a:srgbClr val="06B2A9"/>
                </a:solidFill>
                <a:latin typeface="Raleway" pitchFamily="2" charset="0"/>
              </a:rPr>
              <a:t>applicable for current students / plan 2 loans only)</a:t>
            </a:r>
            <a:endParaRPr lang="en-GB" dirty="0">
              <a:solidFill>
                <a:srgbClr val="06B2A9"/>
              </a:solidFill>
              <a:latin typeface="Raleway" pitchFamily="2" charset="0"/>
            </a:endParaRPr>
          </a:p>
          <a:p>
            <a:r>
              <a:rPr lang="en-GB" sz="2000" dirty="0">
                <a:solidFill>
                  <a:srgbClr val="06B2A9"/>
                </a:solidFill>
                <a:latin typeface="Raleway" pitchFamily="2" charset="0"/>
              </a:rPr>
              <a:t> The interest will be: RPI (Retail Price Index) only, not RPI + interest</a:t>
            </a:r>
            <a:endParaRPr lang="en-GB" dirty="0">
              <a:solidFill>
                <a:srgbClr val="06B2A9"/>
              </a:solidFill>
              <a:latin typeface="Raleway" pitchFamily="2" charset="0"/>
            </a:endParaRPr>
          </a:p>
          <a:p>
            <a:r>
              <a:rPr lang="en-GB" sz="2000" dirty="0">
                <a:solidFill>
                  <a:srgbClr val="06B2A9"/>
                </a:solidFill>
                <a:latin typeface="Raleway" pitchFamily="2" charset="0"/>
              </a:rPr>
              <a:t>The tuition fee of £9,250 is frozen for another two years</a:t>
            </a:r>
          </a:p>
        </p:txBody>
      </p:sp>
      <p:sp>
        <p:nvSpPr>
          <p:cNvPr id="11" name="Title 1">
            <a:extLst>
              <a:ext uri="{FF2B5EF4-FFF2-40B4-BE49-F238E27FC236}">
                <a16:creationId xmlns:a16="http://schemas.microsoft.com/office/drawing/2014/main" id="{FA7A62B5-BB16-462B-9F43-80B71D2DFCD0}"/>
              </a:ext>
            </a:extLst>
          </p:cNvPr>
          <p:cNvSpPr txBox="1">
            <a:spLocks/>
          </p:cNvSpPr>
          <p:nvPr/>
        </p:nvSpPr>
        <p:spPr>
          <a:xfrm>
            <a:off x="838200" y="60219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dirty="0">
                <a:solidFill>
                  <a:srgbClr val="06B2A9"/>
                </a:solidFill>
                <a:latin typeface="Raleway" pitchFamily="2" charset="0"/>
              </a:rPr>
              <a:t>Changes to Student Finance </a:t>
            </a:r>
            <a:br>
              <a:rPr lang="en-GB" sz="4400" b="1" dirty="0">
                <a:solidFill>
                  <a:srgbClr val="06B2A9"/>
                </a:solidFill>
                <a:latin typeface="Raleway" pitchFamily="2" charset="0"/>
              </a:rPr>
            </a:br>
            <a:r>
              <a:rPr lang="en-GB" sz="4400" b="1" dirty="0">
                <a:solidFill>
                  <a:srgbClr val="06B2A9"/>
                </a:solidFill>
                <a:latin typeface="Raleway" pitchFamily="2" charset="0"/>
              </a:rPr>
              <a:t>(Applications for 2023 – 2024)</a:t>
            </a:r>
          </a:p>
        </p:txBody>
      </p:sp>
    </p:spTree>
    <p:extLst>
      <p:ext uri="{BB962C8B-B14F-4D97-AF65-F5344CB8AC3E}">
        <p14:creationId xmlns:p14="http://schemas.microsoft.com/office/powerpoint/2010/main" val="2103422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7239" y="2330583"/>
            <a:ext cx="4007838" cy="4007838"/>
          </a:xfrm>
          <a:prstGeom prst="rect">
            <a:avLst/>
          </a:prstGeom>
        </p:spPr>
      </p:pic>
      <p:pic>
        <p:nvPicPr>
          <p:cNvPr id="7"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8496" y="612989"/>
            <a:ext cx="1236892" cy="1077699"/>
          </a:xfrm>
          <a:prstGeom prst="rect">
            <a:avLst/>
          </a:prstGeom>
        </p:spPr>
      </p:pic>
      <p:pic>
        <p:nvPicPr>
          <p:cNvPr id="3" name="Online Media 2" title="ARU’s Guide to Student Finance">
            <a:hlinkClick r:id="" action="ppaction://media"/>
            <a:extLst>
              <a:ext uri="{FF2B5EF4-FFF2-40B4-BE49-F238E27FC236}">
                <a16:creationId xmlns:a16="http://schemas.microsoft.com/office/drawing/2014/main" id="{722F4B4A-C308-4BAB-BBDA-2988BA6C565D}"/>
              </a:ext>
            </a:extLst>
          </p:cNvPr>
          <p:cNvPicPr>
            <a:picLocks noRot="1" noChangeAspect="1"/>
          </p:cNvPicPr>
          <p:nvPr>
            <a:videoFile r:link="rId1"/>
          </p:nvPr>
        </p:nvPicPr>
        <p:blipFill>
          <a:blip r:embed="rId6"/>
          <a:stretch>
            <a:fillRect/>
          </a:stretch>
        </p:blipFill>
        <p:spPr>
          <a:xfrm>
            <a:off x="363401" y="2133694"/>
            <a:ext cx="7299766" cy="4124366"/>
          </a:xfrm>
          <a:prstGeom prst="rect">
            <a:avLst/>
          </a:prstGeom>
        </p:spPr>
      </p:pic>
      <p:sp>
        <p:nvSpPr>
          <p:cNvPr id="10" name="Title 1">
            <a:extLst>
              <a:ext uri="{FF2B5EF4-FFF2-40B4-BE49-F238E27FC236}">
                <a16:creationId xmlns:a16="http://schemas.microsoft.com/office/drawing/2014/main" id="{2D3DD598-8FBF-473F-BFE8-42265927EFDE}"/>
              </a:ext>
            </a:extLst>
          </p:cNvPr>
          <p:cNvSpPr txBox="1">
            <a:spLocks/>
          </p:cNvSpPr>
          <p:nvPr/>
        </p:nvSpPr>
        <p:spPr>
          <a:xfrm>
            <a:off x="-2498425" y="87876"/>
            <a:ext cx="9466385"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4400" b="1" dirty="0">
                <a:solidFill>
                  <a:srgbClr val="06B2A9"/>
                </a:solidFill>
                <a:latin typeface="Raleway" panose="020B0503030101060003" pitchFamily="34" charset="0"/>
                <a:ea typeface="Arial" charset="0"/>
                <a:cs typeface="Arial" charset="0"/>
              </a:rPr>
              <a:t>Let's re-cap…..</a:t>
            </a:r>
            <a:endParaRPr lang="en-US" sz="4400" b="1" dirty="0">
              <a:solidFill>
                <a:srgbClr val="06B2A9"/>
              </a:solidFill>
              <a:latin typeface="Raleway" panose="020B0503030101060003" pitchFamily="34" charset="0"/>
              <a:ea typeface="Arial" charset="0"/>
              <a:cs typeface="Arial" charset="0"/>
            </a:endParaRPr>
          </a:p>
        </p:txBody>
      </p:sp>
    </p:spTree>
    <p:extLst>
      <p:ext uri="{BB962C8B-B14F-4D97-AF65-F5344CB8AC3E}">
        <p14:creationId xmlns:p14="http://schemas.microsoft.com/office/powerpoint/2010/main" val="35072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8496" y="612989"/>
            <a:ext cx="1236892" cy="1077699"/>
          </a:xfrm>
          <a:prstGeom prst="rect">
            <a:avLst/>
          </a:prstGeom>
        </p:spPr>
      </p:pic>
      <p:sp>
        <p:nvSpPr>
          <p:cNvPr id="6" name="Title 1">
            <a:extLst>
              <a:ext uri="{FF2B5EF4-FFF2-40B4-BE49-F238E27FC236}">
                <a16:creationId xmlns:a16="http://schemas.microsoft.com/office/drawing/2014/main" id="{42D46EA2-77D8-42D2-8875-15CD5B3EAE99}"/>
              </a:ext>
            </a:extLst>
          </p:cNvPr>
          <p:cNvSpPr txBox="1">
            <a:spLocks/>
          </p:cNvSpPr>
          <p:nvPr/>
        </p:nvSpPr>
        <p:spPr>
          <a:xfrm>
            <a:off x="692728" y="3671720"/>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dirty="0">
                <a:solidFill>
                  <a:srgbClr val="06B2A9"/>
                </a:solidFill>
                <a:latin typeface="Raleway" pitchFamily="2" charset="0"/>
              </a:rPr>
              <a:t>Thanks for listening</a:t>
            </a:r>
          </a:p>
          <a:p>
            <a:endParaRPr lang="en-GB" sz="6600" b="1" dirty="0">
              <a:solidFill>
                <a:srgbClr val="06B2A9"/>
              </a:solidFill>
              <a:latin typeface="Raleway" pitchFamily="2" charset="0"/>
            </a:endParaRPr>
          </a:p>
          <a:p>
            <a:r>
              <a:rPr lang="en-GB" sz="6600" b="1" dirty="0">
                <a:solidFill>
                  <a:srgbClr val="06B2A9"/>
                </a:solidFill>
                <a:latin typeface="Raleway" pitchFamily="2" charset="0"/>
              </a:rPr>
              <a:t>Any Questions?</a:t>
            </a:r>
          </a:p>
        </p:txBody>
      </p:sp>
    </p:spTree>
    <p:extLst>
      <p:ext uri="{BB962C8B-B14F-4D97-AF65-F5344CB8AC3E}">
        <p14:creationId xmlns:p14="http://schemas.microsoft.com/office/powerpoint/2010/main" val="1013572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1" cy="6978316"/>
          </a:xfrm>
          <a:prstGeom prst="rect">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 y="0"/>
            <a:ext cx="12086665" cy="6934182"/>
          </a:xfrm>
          <a:prstGeom prst="rect">
            <a:avLst/>
          </a:prstGeom>
        </p:spPr>
      </p:pic>
      <p:sp>
        <p:nvSpPr>
          <p:cNvPr id="2" name="Title 1"/>
          <p:cNvSpPr>
            <a:spLocks noGrp="1"/>
          </p:cNvSpPr>
          <p:nvPr>
            <p:ph type="title"/>
          </p:nvPr>
        </p:nvSpPr>
        <p:spPr/>
        <p:txBody>
          <a:bodyPr/>
          <a:lstStyle/>
          <a:p>
            <a:r>
              <a:rPr lang="en-US" b="1" dirty="0">
                <a:solidFill>
                  <a:srgbClr val="3F356A"/>
                </a:solidFill>
                <a:latin typeface="Raleway" panose="020B0503030101060003" pitchFamily="34" charset="0"/>
                <a:ea typeface="Arial" charset="0"/>
                <a:cs typeface="Arial" charset="0"/>
              </a:rPr>
              <a:t>In this talk..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99" y="754008"/>
            <a:ext cx="9443156" cy="6057249"/>
          </a:xfrm>
          <a:prstGeom prst="rect">
            <a:avLst/>
          </a:prstGeom>
        </p:spPr>
      </p:pic>
      <p:sp>
        <p:nvSpPr>
          <p:cNvPr id="10" name="TextBox 9"/>
          <p:cNvSpPr txBox="1"/>
          <p:nvPr/>
        </p:nvSpPr>
        <p:spPr>
          <a:xfrm>
            <a:off x="1129014" y="2317722"/>
            <a:ext cx="5139159" cy="4006225"/>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3F356A"/>
                </a:solidFill>
                <a:latin typeface="Raleway" panose="020B0503030101060003" pitchFamily="34" charset="0"/>
                <a:ea typeface="Arial" charset="0"/>
                <a:cs typeface="Arial" charset="0"/>
              </a:rPr>
              <a:t>Tuition Fee loan</a:t>
            </a:r>
          </a:p>
          <a:p>
            <a:pPr marL="342900" indent="-342900">
              <a:buFont typeface="Arial" panose="020B0604020202020204" pitchFamily="34" charset="0"/>
              <a:buChar char="•"/>
            </a:pPr>
            <a:endParaRPr lang="en-GB" sz="2400" dirty="0">
              <a:solidFill>
                <a:srgbClr val="3F356A"/>
              </a:solidFill>
              <a:latin typeface="Raleway" panose="020B0503030101060003" pitchFamily="34" charset="0"/>
              <a:ea typeface="Arial" charset="0"/>
              <a:cs typeface="Arial" charset="0"/>
            </a:endParaRPr>
          </a:p>
          <a:p>
            <a:pPr marL="342900" indent="-342900">
              <a:buFont typeface="Arial" panose="020B0604020202020204" pitchFamily="34" charset="0"/>
              <a:buChar char="•"/>
            </a:pPr>
            <a:r>
              <a:rPr lang="en-GB" sz="2400" dirty="0">
                <a:solidFill>
                  <a:srgbClr val="3F356A"/>
                </a:solidFill>
                <a:latin typeface="Raleway" panose="020B0503030101060003" pitchFamily="34" charset="0"/>
                <a:ea typeface="Arial" charset="0"/>
                <a:cs typeface="Arial" charset="0"/>
              </a:rPr>
              <a:t>Maintenance Loan</a:t>
            </a:r>
          </a:p>
          <a:p>
            <a:pPr marL="342900" indent="-342900">
              <a:buFont typeface="Arial" panose="020B0604020202020204" pitchFamily="34" charset="0"/>
              <a:buChar char="•"/>
            </a:pPr>
            <a:endParaRPr lang="en-GB" sz="2400" dirty="0">
              <a:solidFill>
                <a:srgbClr val="3F356A"/>
              </a:solidFill>
              <a:latin typeface="Raleway" panose="020B0503030101060003" pitchFamily="34" charset="0"/>
              <a:ea typeface="Arial" charset="0"/>
              <a:cs typeface="Arial" charset="0"/>
            </a:endParaRPr>
          </a:p>
          <a:p>
            <a:pPr marL="342900" indent="-342900">
              <a:buFont typeface="Arial" panose="020B0604020202020204" pitchFamily="34" charset="0"/>
              <a:buChar char="•"/>
            </a:pPr>
            <a:r>
              <a:rPr lang="en-GB" sz="2400" dirty="0">
                <a:solidFill>
                  <a:srgbClr val="3F356A"/>
                </a:solidFill>
                <a:latin typeface="Raleway" panose="020B0503030101060003" pitchFamily="34" charset="0"/>
                <a:ea typeface="Arial" charset="0"/>
                <a:cs typeface="Arial" charset="0"/>
              </a:rPr>
              <a:t>Applying for Student Finance</a:t>
            </a:r>
          </a:p>
          <a:p>
            <a:pPr marL="342900" indent="-342900">
              <a:buFont typeface="Arial" panose="020B0604020202020204" pitchFamily="34" charset="0"/>
              <a:buChar char="•"/>
            </a:pPr>
            <a:endParaRPr lang="en-GB" sz="2400" dirty="0">
              <a:solidFill>
                <a:srgbClr val="3F356A"/>
              </a:solidFill>
              <a:latin typeface="Raleway" panose="020B0503030101060003" pitchFamily="34" charset="0"/>
              <a:ea typeface="Arial" charset="0"/>
              <a:cs typeface="Arial" charset="0"/>
            </a:endParaRPr>
          </a:p>
          <a:p>
            <a:pPr marL="342900" indent="-342900">
              <a:buFont typeface="Arial" panose="020B0604020202020204" pitchFamily="34" charset="0"/>
              <a:buChar char="•"/>
            </a:pPr>
            <a:r>
              <a:rPr lang="en-GB" sz="2400" dirty="0">
                <a:solidFill>
                  <a:srgbClr val="3F356A"/>
                </a:solidFill>
                <a:latin typeface="Raleway" panose="020B0503030101060003" pitchFamily="34" charset="0"/>
                <a:ea typeface="Arial" charset="0"/>
                <a:cs typeface="Arial" charset="0"/>
              </a:rPr>
              <a:t>Additional Support</a:t>
            </a:r>
          </a:p>
          <a:p>
            <a:pPr marL="342900" indent="-342900">
              <a:buFont typeface="Arial" panose="020B0604020202020204" pitchFamily="34" charset="0"/>
              <a:buChar char="•"/>
            </a:pPr>
            <a:endParaRPr lang="en-GB" sz="2400" dirty="0">
              <a:solidFill>
                <a:srgbClr val="3F356A"/>
              </a:solidFill>
              <a:latin typeface="Raleway" panose="020B0503030101060003" pitchFamily="34" charset="0"/>
              <a:ea typeface="Arial" charset="0"/>
              <a:cs typeface="Arial" charset="0"/>
            </a:endParaRPr>
          </a:p>
          <a:p>
            <a:pPr marL="342900" indent="-342900">
              <a:buFont typeface="Arial" panose="020B0604020202020204" pitchFamily="34" charset="0"/>
              <a:buChar char="•"/>
            </a:pPr>
            <a:r>
              <a:rPr lang="en-GB" sz="2400" dirty="0">
                <a:solidFill>
                  <a:srgbClr val="3F356A"/>
                </a:solidFill>
                <a:latin typeface="Raleway" panose="020B0503030101060003" pitchFamily="34" charset="0"/>
                <a:ea typeface="Arial" charset="0"/>
                <a:cs typeface="Arial" charset="0"/>
              </a:rPr>
              <a:t>Repayments</a:t>
            </a:r>
            <a:endParaRPr lang="en-US" sz="2400" dirty="0">
              <a:solidFill>
                <a:srgbClr val="3F356A"/>
              </a:solidFill>
              <a:latin typeface="Raleway" panose="020B0503030101060003" pitchFamily="34" charset="0"/>
              <a:ea typeface="Arial" charset="0"/>
              <a:cs typeface="Arial" charset="0"/>
            </a:endParaRPr>
          </a:p>
          <a:p>
            <a:pPr>
              <a:lnSpc>
                <a:spcPts val="2300"/>
              </a:lnSpc>
            </a:pPr>
            <a:endParaRPr lang="en-US" sz="1400" dirty="0">
              <a:solidFill>
                <a:srgbClr val="3F356A"/>
              </a:solidFill>
              <a:latin typeface="Arial" charset="0"/>
              <a:ea typeface="Arial" charset="0"/>
              <a:cs typeface="Arial" charset="0"/>
            </a:endParaRPr>
          </a:p>
          <a:p>
            <a:pPr>
              <a:lnSpc>
                <a:spcPts val="2300"/>
              </a:lnSpc>
            </a:pPr>
            <a:endParaRPr lang="en-US" sz="1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933219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1" cy="6978316"/>
          </a:xfrm>
          <a:prstGeom prst="rect">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2">
            <a:extLst>
              <a:ext uri="{FF2B5EF4-FFF2-40B4-BE49-F238E27FC236}">
                <a16:creationId xmlns:a16="http://schemas.microsoft.com/office/drawing/2014/main" id="{44D7B356-680E-4A39-91CB-2A35E2C4F6AD}"/>
              </a:ext>
            </a:extLst>
          </p:cNvPr>
          <p:cNvSpPr txBox="1">
            <a:spLocks/>
          </p:cNvSpPr>
          <p:nvPr/>
        </p:nvSpPr>
        <p:spPr>
          <a:xfrm>
            <a:off x="3710639" y="1489963"/>
            <a:ext cx="4201144" cy="32142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5400" b="1" dirty="0">
                <a:solidFill>
                  <a:srgbClr val="3F356A"/>
                </a:solidFill>
                <a:latin typeface="Raleway" pitchFamily="2" charset="0"/>
              </a:rPr>
              <a:t>Maximum Tuition Fee</a:t>
            </a:r>
          </a:p>
          <a:p>
            <a:pPr marL="0" indent="0" algn="ctr">
              <a:buNone/>
            </a:pPr>
            <a:r>
              <a:rPr lang="en-US" sz="5400" b="1" dirty="0">
                <a:solidFill>
                  <a:srgbClr val="3F356A"/>
                </a:solidFill>
                <a:latin typeface="Raleway" pitchFamily="2" charset="0"/>
              </a:rPr>
              <a:t>£9,250</a:t>
            </a:r>
          </a:p>
          <a:p>
            <a:pPr algn="ctr"/>
            <a:endParaRPr lang="en-US" sz="5400" dirty="0"/>
          </a:p>
        </p:txBody>
      </p:sp>
      <p:pic>
        <p:nvPicPr>
          <p:cNvPr id="7" name="Picture 6">
            <a:extLst>
              <a:ext uri="{FF2B5EF4-FFF2-40B4-BE49-F238E27FC236}">
                <a16:creationId xmlns:a16="http://schemas.microsoft.com/office/drawing/2014/main" id="{7C158900-AD28-4003-8A5E-EEC999101F67}"/>
              </a:ext>
            </a:extLst>
          </p:cNvPr>
          <p:cNvPicPr>
            <a:picLocks noChangeAspect="1"/>
          </p:cNvPicPr>
          <p:nvPr/>
        </p:nvPicPr>
        <p:blipFill>
          <a:blip r:embed="rId3"/>
          <a:stretch>
            <a:fillRect/>
          </a:stretch>
        </p:blipFill>
        <p:spPr>
          <a:xfrm>
            <a:off x="485488" y="767693"/>
            <a:ext cx="2643910" cy="1988542"/>
          </a:xfrm>
          <a:prstGeom prst="rect">
            <a:avLst/>
          </a:prstGeom>
        </p:spPr>
      </p:pic>
      <p:sp>
        <p:nvSpPr>
          <p:cNvPr id="8" name="TextBox 7">
            <a:extLst>
              <a:ext uri="{FF2B5EF4-FFF2-40B4-BE49-F238E27FC236}">
                <a16:creationId xmlns:a16="http://schemas.microsoft.com/office/drawing/2014/main" id="{5DC7AFA1-C359-4598-B98D-14B6AA7497F5}"/>
              </a:ext>
            </a:extLst>
          </p:cNvPr>
          <p:cNvSpPr txBox="1"/>
          <p:nvPr/>
        </p:nvSpPr>
        <p:spPr>
          <a:xfrm>
            <a:off x="525847" y="2789292"/>
            <a:ext cx="2643910" cy="307777"/>
          </a:xfrm>
          <a:prstGeom prst="rect">
            <a:avLst/>
          </a:prstGeom>
          <a:noFill/>
        </p:spPr>
        <p:txBody>
          <a:bodyPr wrap="square" rtlCol="0">
            <a:spAutoFit/>
          </a:bodyPr>
          <a:lstStyle/>
          <a:p>
            <a:pPr algn="ctr"/>
            <a:r>
              <a:rPr lang="en-GB" sz="1400" b="1" dirty="0">
                <a:solidFill>
                  <a:srgbClr val="3F356A"/>
                </a:solidFill>
                <a:latin typeface="Raleway" pitchFamily="2" charset="0"/>
              </a:rPr>
              <a:t>Library Service</a:t>
            </a:r>
          </a:p>
        </p:txBody>
      </p:sp>
      <p:pic>
        <p:nvPicPr>
          <p:cNvPr id="24" name="Picture 23">
            <a:extLst>
              <a:ext uri="{FF2B5EF4-FFF2-40B4-BE49-F238E27FC236}">
                <a16:creationId xmlns:a16="http://schemas.microsoft.com/office/drawing/2014/main" id="{01D08222-9793-4A5D-B341-6E2D804D3C2C}"/>
              </a:ext>
            </a:extLst>
          </p:cNvPr>
          <p:cNvPicPr>
            <a:picLocks noChangeAspect="1"/>
          </p:cNvPicPr>
          <p:nvPr/>
        </p:nvPicPr>
        <p:blipFill>
          <a:blip r:embed="rId4"/>
          <a:stretch>
            <a:fillRect/>
          </a:stretch>
        </p:blipFill>
        <p:spPr>
          <a:xfrm>
            <a:off x="328520" y="4122402"/>
            <a:ext cx="3201220" cy="1583522"/>
          </a:xfrm>
          <a:prstGeom prst="rect">
            <a:avLst/>
          </a:prstGeom>
        </p:spPr>
      </p:pic>
      <p:sp>
        <p:nvSpPr>
          <p:cNvPr id="25" name="TextBox 24">
            <a:extLst>
              <a:ext uri="{FF2B5EF4-FFF2-40B4-BE49-F238E27FC236}">
                <a16:creationId xmlns:a16="http://schemas.microsoft.com/office/drawing/2014/main" id="{68AAD3D2-2F9E-4AC4-A50A-6A7ABBC598BE}"/>
              </a:ext>
            </a:extLst>
          </p:cNvPr>
          <p:cNvSpPr txBox="1"/>
          <p:nvPr/>
        </p:nvSpPr>
        <p:spPr>
          <a:xfrm>
            <a:off x="265971" y="5797788"/>
            <a:ext cx="3359089" cy="307777"/>
          </a:xfrm>
          <a:prstGeom prst="rect">
            <a:avLst/>
          </a:prstGeom>
          <a:noFill/>
        </p:spPr>
        <p:txBody>
          <a:bodyPr wrap="square" rtlCol="0">
            <a:spAutoFit/>
          </a:bodyPr>
          <a:lstStyle/>
          <a:p>
            <a:pPr algn="ctr"/>
            <a:r>
              <a:rPr lang="en-GB" sz="1400" b="1" dirty="0">
                <a:solidFill>
                  <a:srgbClr val="3F356A"/>
                </a:solidFill>
                <a:latin typeface="Raleway" pitchFamily="2" charset="0"/>
              </a:rPr>
              <a:t>Facilities to support learning</a:t>
            </a:r>
          </a:p>
        </p:txBody>
      </p:sp>
      <p:pic>
        <p:nvPicPr>
          <p:cNvPr id="27" name="Picture 26">
            <a:extLst>
              <a:ext uri="{FF2B5EF4-FFF2-40B4-BE49-F238E27FC236}">
                <a16:creationId xmlns:a16="http://schemas.microsoft.com/office/drawing/2014/main" id="{055A2660-FBDE-4BC7-8C2D-C0242350ACDC}"/>
              </a:ext>
            </a:extLst>
          </p:cNvPr>
          <p:cNvPicPr>
            <a:picLocks noChangeAspect="1"/>
          </p:cNvPicPr>
          <p:nvPr/>
        </p:nvPicPr>
        <p:blipFill>
          <a:blip r:embed="rId5"/>
          <a:stretch>
            <a:fillRect/>
          </a:stretch>
        </p:blipFill>
        <p:spPr>
          <a:xfrm>
            <a:off x="4053353" y="4192001"/>
            <a:ext cx="3858430" cy="1062090"/>
          </a:xfrm>
          <a:prstGeom prst="rect">
            <a:avLst/>
          </a:prstGeom>
        </p:spPr>
      </p:pic>
      <p:sp>
        <p:nvSpPr>
          <p:cNvPr id="28" name="TextBox 27">
            <a:extLst>
              <a:ext uri="{FF2B5EF4-FFF2-40B4-BE49-F238E27FC236}">
                <a16:creationId xmlns:a16="http://schemas.microsoft.com/office/drawing/2014/main" id="{AB81F814-CF54-41F1-8BA6-59C491A6BB1D}"/>
              </a:ext>
            </a:extLst>
          </p:cNvPr>
          <p:cNvSpPr txBox="1"/>
          <p:nvPr/>
        </p:nvSpPr>
        <p:spPr>
          <a:xfrm>
            <a:off x="4416455" y="5368037"/>
            <a:ext cx="3359089" cy="307777"/>
          </a:xfrm>
          <a:prstGeom prst="rect">
            <a:avLst/>
          </a:prstGeom>
          <a:noFill/>
        </p:spPr>
        <p:txBody>
          <a:bodyPr wrap="square" rtlCol="0">
            <a:spAutoFit/>
          </a:bodyPr>
          <a:lstStyle/>
          <a:p>
            <a:pPr algn="ctr"/>
            <a:r>
              <a:rPr lang="en-GB" sz="1400" b="1" dirty="0">
                <a:solidFill>
                  <a:srgbClr val="3F356A"/>
                </a:solidFill>
                <a:latin typeface="Raleway" pitchFamily="2" charset="0"/>
              </a:rPr>
              <a:t>Teachers and University staff</a:t>
            </a:r>
          </a:p>
        </p:txBody>
      </p:sp>
      <p:pic>
        <p:nvPicPr>
          <p:cNvPr id="30" name="Picture 29">
            <a:extLst>
              <a:ext uri="{FF2B5EF4-FFF2-40B4-BE49-F238E27FC236}">
                <a16:creationId xmlns:a16="http://schemas.microsoft.com/office/drawing/2014/main" id="{DFCA7816-10D6-49C5-A2A4-2488150A50AD}"/>
              </a:ext>
            </a:extLst>
          </p:cNvPr>
          <p:cNvPicPr>
            <a:picLocks noChangeAspect="1"/>
          </p:cNvPicPr>
          <p:nvPr/>
        </p:nvPicPr>
        <p:blipFill>
          <a:blip r:embed="rId6"/>
          <a:stretch>
            <a:fillRect/>
          </a:stretch>
        </p:blipFill>
        <p:spPr>
          <a:xfrm>
            <a:off x="8537144" y="4122402"/>
            <a:ext cx="3477684" cy="1666390"/>
          </a:xfrm>
          <a:prstGeom prst="rect">
            <a:avLst/>
          </a:prstGeom>
        </p:spPr>
      </p:pic>
      <p:sp>
        <p:nvSpPr>
          <p:cNvPr id="31" name="TextBox 30">
            <a:extLst>
              <a:ext uri="{FF2B5EF4-FFF2-40B4-BE49-F238E27FC236}">
                <a16:creationId xmlns:a16="http://schemas.microsoft.com/office/drawing/2014/main" id="{2CF71313-6465-43CE-897F-477143892CF3}"/>
              </a:ext>
            </a:extLst>
          </p:cNvPr>
          <p:cNvSpPr txBox="1"/>
          <p:nvPr/>
        </p:nvSpPr>
        <p:spPr>
          <a:xfrm>
            <a:off x="8537144" y="5886360"/>
            <a:ext cx="3359089" cy="307777"/>
          </a:xfrm>
          <a:prstGeom prst="rect">
            <a:avLst/>
          </a:prstGeom>
          <a:noFill/>
        </p:spPr>
        <p:txBody>
          <a:bodyPr wrap="square" rtlCol="0">
            <a:spAutoFit/>
          </a:bodyPr>
          <a:lstStyle/>
          <a:p>
            <a:pPr algn="ctr"/>
            <a:r>
              <a:rPr lang="en-GB" sz="1400" b="1" dirty="0">
                <a:solidFill>
                  <a:srgbClr val="3F356A"/>
                </a:solidFill>
                <a:latin typeface="Raleway" pitchFamily="2" charset="0"/>
              </a:rPr>
              <a:t>Specialist equipment</a:t>
            </a:r>
          </a:p>
        </p:txBody>
      </p:sp>
      <p:pic>
        <p:nvPicPr>
          <p:cNvPr id="33" name="Picture 32">
            <a:extLst>
              <a:ext uri="{FF2B5EF4-FFF2-40B4-BE49-F238E27FC236}">
                <a16:creationId xmlns:a16="http://schemas.microsoft.com/office/drawing/2014/main" id="{569FAB0C-8925-41E1-BC69-B0034083399F}"/>
              </a:ext>
            </a:extLst>
          </p:cNvPr>
          <p:cNvPicPr>
            <a:picLocks noChangeAspect="1"/>
          </p:cNvPicPr>
          <p:nvPr/>
        </p:nvPicPr>
        <p:blipFill>
          <a:blip r:embed="rId7"/>
          <a:stretch>
            <a:fillRect/>
          </a:stretch>
        </p:blipFill>
        <p:spPr>
          <a:xfrm>
            <a:off x="8980068" y="722017"/>
            <a:ext cx="2473240" cy="1944478"/>
          </a:xfrm>
          <a:prstGeom prst="rect">
            <a:avLst/>
          </a:prstGeom>
        </p:spPr>
      </p:pic>
      <p:sp>
        <p:nvSpPr>
          <p:cNvPr id="34" name="TextBox 33">
            <a:extLst>
              <a:ext uri="{FF2B5EF4-FFF2-40B4-BE49-F238E27FC236}">
                <a16:creationId xmlns:a16="http://schemas.microsoft.com/office/drawing/2014/main" id="{E04192FA-1FDE-4D55-987B-3B2C97B949A5}"/>
              </a:ext>
            </a:extLst>
          </p:cNvPr>
          <p:cNvSpPr txBox="1"/>
          <p:nvPr/>
        </p:nvSpPr>
        <p:spPr>
          <a:xfrm>
            <a:off x="8894733" y="2729101"/>
            <a:ext cx="2643910" cy="307777"/>
          </a:xfrm>
          <a:prstGeom prst="rect">
            <a:avLst/>
          </a:prstGeom>
          <a:noFill/>
        </p:spPr>
        <p:txBody>
          <a:bodyPr wrap="square" rtlCol="0">
            <a:spAutoFit/>
          </a:bodyPr>
          <a:lstStyle/>
          <a:p>
            <a:pPr algn="ctr"/>
            <a:r>
              <a:rPr lang="en-GB" sz="1400" b="1" dirty="0">
                <a:solidFill>
                  <a:srgbClr val="3F356A"/>
                </a:solidFill>
                <a:latin typeface="Raleway" pitchFamily="2" charset="0"/>
              </a:rPr>
              <a:t>Student Services</a:t>
            </a:r>
          </a:p>
        </p:txBody>
      </p:sp>
    </p:spTree>
    <p:extLst>
      <p:ext uri="{BB962C8B-B14F-4D97-AF65-F5344CB8AC3E}">
        <p14:creationId xmlns:p14="http://schemas.microsoft.com/office/powerpoint/2010/main" val="1672735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1" cy="6978316"/>
          </a:xfrm>
          <a:prstGeom prst="rect">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 y="0"/>
            <a:ext cx="12086665" cy="693418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H="1">
            <a:off x="-3251116" y="234860"/>
            <a:ext cx="14278258" cy="8191510"/>
          </a:xfrm>
          <a:prstGeom prst="rect">
            <a:avLst/>
          </a:prstGeom>
        </p:spPr>
      </p:pic>
      <p:sp>
        <p:nvSpPr>
          <p:cNvPr id="2" name="Title 1"/>
          <p:cNvSpPr>
            <a:spLocks noGrp="1"/>
          </p:cNvSpPr>
          <p:nvPr>
            <p:ph type="title"/>
          </p:nvPr>
        </p:nvSpPr>
        <p:spPr/>
        <p:txBody>
          <a:bodyPr/>
          <a:lstStyle/>
          <a:p>
            <a:r>
              <a:rPr lang="en-US" b="1" dirty="0">
                <a:solidFill>
                  <a:srgbClr val="3F356A"/>
                </a:solidFill>
                <a:latin typeface="Raleway" panose="020B0503030101060003" pitchFamily="34" charset="0"/>
                <a:ea typeface="Arial" charset="0"/>
                <a:cs typeface="Arial" charset="0"/>
              </a:rPr>
              <a:t>Tuition Fee loan</a:t>
            </a:r>
          </a:p>
        </p:txBody>
      </p:sp>
      <p:sp>
        <p:nvSpPr>
          <p:cNvPr id="12" name="TextBox 11"/>
          <p:cNvSpPr txBox="1"/>
          <p:nvPr/>
        </p:nvSpPr>
        <p:spPr>
          <a:xfrm>
            <a:off x="1263741" y="2572499"/>
            <a:ext cx="5543567" cy="3598870"/>
          </a:xfrm>
          <a:prstGeom prst="rect">
            <a:avLst/>
          </a:prstGeom>
          <a:noFill/>
        </p:spPr>
        <p:txBody>
          <a:bodyPr wrap="square" rtlCol="0">
            <a:spAutoFit/>
          </a:bodyPr>
          <a:lstStyle/>
          <a:p>
            <a:pPr marL="342900" indent="-342900">
              <a:lnSpc>
                <a:spcPts val="2300"/>
              </a:lnSpc>
              <a:buFont typeface="Arial" panose="020B0604020202020204" pitchFamily="34" charset="0"/>
              <a:buChar char="•"/>
            </a:pPr>
            <a:r>
              <a:rPr lang="en-US" sz="2400" dirty="0">
                <a:solidFill>
                  <a:srgbClr val="3F356A"/>
                </a:solidFill>
                <a:latin typeface="Raleway" pitchFamily="2" charset="0"/>
                <a:ea typeface="Arial" charset="0"/>
                <a:cs typeface="Arial" charset="0"/>
              </a:rPr>
              <a:t>No upfront fee</a:t>
            </a:r>
          </a:p>
          <a:p>
            <a:pPr>
              <a:lnSpc>
                <a:spcPts val="2300"/>
              </a:lnSpc>
            </a:pPr>
            <a:endParaRPr lang="en-US" sz="2400" dirty="0">
              <a:solidFill>
                <a:srgbClr val="3F356A"/>
              </a:solidFill>
              <a:latin typeface="Raleway" pitchFamily="2" charset="0"/>
              <a:ea typeface="Arial" charset="0"/>
              <a:cs typeface="Arial" charset="0"/>
            </a:endParaRPr>
          </a:p>
          <a:p>
            <a:pPr marL="342900" indent="-342900">
              <a:lnSpc>
                <a:spcPts val="2300"/>
              </a:lnSpc>
              <a:buFont typeface="Arial" panose="020B0604020202020204" pitchFamily="34" charset="0"/>
              <a:buChar char="•"/>
            </a:pPr>
            <a:r>
              <a:rPr lang="en-US" sz="2400" dirty="0">
                <a:solidFill>
                  <a:srgbClr val="3F356A"/>
                </a:solidFill>
                <a:latin typeface="Raleway" pitchFamily="2" charset="0"/>
                <a:ea typeface="Arial" charset="0"/>
                <a:cs typeface="Arial" charset="0"/>
              </a:rPr>
              <a:t>NOT means tested</a:t>
            </a:r>
          </a:p>
          <a:p>
            <a:pPr>
              <a:lnSpc>
                <a:spcPts val="2300"/>
              </a:lnSpc>
            </a:pPr>
            <a:endParaRPr lang="en-US" sz="2400" dirty="0">
              <a:solidFill>
                <a:srgbClr val="3F356A"/>
              </a:solidFill>
              <a:latin typeface="Raleway" pitchFamily="2" charset="0"/>
              <a:ea typeface="Arial" charset="0"/>
              <a:cs typeface="Arial" charset="0"/>
            </a:endParaRPr>
          </a:p>
          <a:p>
            <a:pPr marL="342900" indent="-342900">
              <a:lnSpc>
                <a:spcPts val="2300"/>
              </a:lnSpc>
              <a:buFont typeface="Arial" panose="020B0604020202020204" pitchFamily="34" charset="0"/>
              <a:buChar char="•"/>
            </a:pPr>
            <a:r>
              <a:rPr lang="en-US" sz="2400" dirty="0">
                <a:solidFill>
                  <a:srgbClr val="3F356A"/>
                </a:solidFill>
                <a:latin typeface="Raleway" pitchFamily="2" charset="0"/>
                <a:ea typeface="Arial" charset="0"/>
                <a:cs typeface="Arial" charset="0"/>
              </a:rPr>
              <a:t>Covers the full amount of the course</a:t>
            </a:r>
          </a:p>
          <a:p>
            <a:pPr>
              <a:lnSpc>
                <a:spcPts val="2300"/>
              </a:lnSpc>
            </a:pPr>
            <a:endParaRPr lang="en-US" sz="2400" dirty="0">
              <a:solidFill>
                <a:srgbClr val="3F356A"/>
              </a:solidFill>
              <a:latin typeface="Raleway" pitchFamily="2" charset="0"/>
              <a:ea typeface="Arial" charset="0"/>
              <a:cs typeface="Arial" charset="0"/>
            </a:endParaRPr>
          </a:p>
          <a:p>
            <a:pPr marL="342900" indent="-342900">
              <a:lnSpc>
                <a:spcPts val="2300"/>
              </a:lnSpc>
              <a:buFont typeface="Arial" panose="020B0604020202020204" pitchFamily="34" charset="0"/>
              <a:buChar char="•"/>
            </a:pPr>
            <a:r>
              <a:rPr lang="en-US" sz="2400" dirty="0">
                <a:solidFill>
                  <a:srgbClr val="3F356A"/>
                </a:solidFill>
                <a:latin typeface="Raleway" pitchFamily="2" charset="0"/>
                <a:ea typeface="Arial" charset="0"/>
                <a:cs typeface="Arial" charset="0"/>
              </a:rPr>
              <a:t>Paid directly to the University </a:t>
            </a:r>
          </a:p>
          <a:p>
            <a:pPr marL="342900" indent="-342900">
              <a:lnSpc>
                <a:spcPts val="2300"/>
              </a:lnSpc>
              <a:buFont typeface="Arial" panose="020B0604020202020204" pitchFamily="34" charset="0"/>
              <a:buChar char="•"/>
            </a:pPr>
            <a:endParaRPr lang="en-US" sz="2400" dirty="0">
              <a:solidFill>
                <a:srgbClr val="3F356A"/>
              </a:solidFill>
              <a:latin typeface="Raleway" pitchFamily="2" charset="0"/>
              <a:ea typeface="Arial" charset="0"/>
              <a:cs typeface="Arial" charset="0"/>
            </a:endParaRPr>
          </a:p>
          <a:p>
            <a:pPr marL="342900" indent="-342900">
              <a:lnSpc>
                <a:spcPts val="2300"/>
              </a:lnSpc>
              <a:buFont typeface="Arial" panose="020B0604020202020204" pitchFamily="34" charset="0"/>
              <a:buChar char="•"/>
            </a:pPr>
            <a:r>
              <a:rPr lang="en-US" sz="2400" dirty="0">
                <a:solidFill>
                  <a:srgbClr val="3F356A"/>
                </a:solidFill>
                <a:latin typeface="Raleway" pitchFamily="2" charset="0"/>
                <a:ea typeface="Arial" charset="0"/>
                <a:cs typeface="Arial" charset="0"/>
              </a:rPr>
              <a:t>Provided by Student Finance England</a:t>
            </a:r>
          </a:p>
          <a:p>
            <a:pPr>
              <a:lnSpc>
                <a:spcPts val="2300"/>
              </a:lnSpc>
            </a:pPr>
            <a:endParaRPr lang="en-US" sz="1400" dirty="0">
              <a:solidFill>
                <a:schemeClr val="bg1"/>
              </a:solidFill>
              <a:latin typeface="Arial" charset="0"/>
              <a:ea typeface="Arial" charset="0"/>
              <a:cs typeface="Arial" charset="0"/>
            </a:endParaRPr>
          </a:p>
        </p:txBody>
      </p:sp>
      <p:pic>
        <p:nvPicPr>
          <p:cNvPr id="10" name="Picture 9">
            <a:extLst>
              <a:ext uri="{FF2B5EF4-FFF2-40B4-BE49-F238E27FC236}">
                <a16:creationId xmlns:a16="http://schemas.microsoft.com/office/drawing/2014/main" id="{25DDEEEC-ACD1-4882-9E57-49C5ABF3F2BE}"/>
              </a:ext>
            </a:extLst>
          </p:cNvPr>
          <p:cNvPicPr>
            <a:picLocks noChangeAspect="1"/>
          </p:cNvPicPr>
          <p:nvPr/>
        </p:nvPicPr>
        <p:blipFill>
          <a:blip r:embed="rId5"/>
          <a:stretch>
            <a:fillRect/>
          </a:stretch>
        </p:blipFill>
        <p:spPr>
          <a:xfrm>
            <a:off x="10220444" y="5193050"/>
            <a:ext cx="1415629" cy="1364285"/>
          </a:xfrm>
          <a:prstGeom prst="rect">
            <a:avLst/>
          </a:prstGeom>
        </p:spPr>
      </p:pic>
    </p:spTree>
    <p:extLst>
      <p:ext uri="{BB962C8B-B14F-4D97-AF65-F5344CB8AC3E}">
        <p14:creationId xmlns:p14="http://schemas.microsoft.com/office/powerpoint/2010/main" val="1776233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1" cy="6978316"/>
          </a:xfrm>
          <a:prstGeom prst="rect">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 y="0"/>
            <a:ext cx="12086665" cy="6934182"/>
          </a:xfrm>
          <a:prstGeom prst="rect">
            <a:avLst/>
          </a:prstGeom>
        </p:spPr>
      </p:pic>
      <p:sp>
        <p:nvSpPr>
          <p:cNvPr id="2" name="Title 1"/>
          <p:cNvSpPr>
            <a:spLocks noGrp="1"/>
          </p:cNvSpPr>
          <p:nvPr>
            <p:ph type="title"/>
          </p:nvPr>
        </p:nvSpPr>
        <p:spPr>
          <a:xfrm>
            <a:off x="606763" y="429791"/>
            <a:ext cx="8930268" cy="1325563"/>
          </a:xfrm>
        </p:spPr>
        <p:txBody>
          <a:bodyPr>
            <a:normAutofit/>
          </a:bodyPr>
          <a:lstStyle/>
          <a:p>
            <a:r>
              <a:rPr lang="en-US" b="1" dirty="0">
                <a:solidFill>
                  <a:srgbClr val="3F356A"/>
                </a:solidFill>
                <a:latin typeface="Raleway" panose="020B0503030101060003" pitchFamily="34" charset="0"/>
                <a:ea typeface="Arial" charset="0"/>
                <a:cs typeface="Arial" charset="0"/>
              </a:rPr>
              <a:t>Maintenance loan </a:t>
            </a:r>
          </a:p>
        </p:txBody>
      </p:sp>
      <p:sp>
        <p:nvSpPr>
          <p:cNvPr id="8" name="Rectangle 7">
            <a:extLst>
              <a:ext uri="{FF2B5EF4-FFF2-40B4-BE49-F238E27FC236}">
                <a16:creationId xmlns:a16="http://schemas.microsoft.com/office/drawing/2014/main" id="{6C63F9CB-0707-4DCE-8009-DE35AC03BFFF}"/>
              </a:ext>
            </a:extLst>
          </p:cNvPr>
          <p:cNvSpPr/>
          <p:nvPr/>
        </p:nvSpPr>
        <p:spPr>
          <a:xfrm>
            <a:off x="525012" y="2204438"/>
            <a:ext cx="3774272" cy="4154984"/>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sz="2400" dirty="0">
                <a:solidFill>
                  <a:srgbClr val="3F356A"/>
                </a:solidFill>
                <a:latin typeface="Raleway" pitchFamily="2" charset="0"/>
                <a:cs typeface="Calibri"/>
              </a:rPr>
              <a:t>A contribution towards your living costs</a:t>
            </a:r>
            <a:endParaRPr lang="en-GB" sz="2400" dirty="0">
              <a:solidFill>
                <a:srgbClr val="3F356A"/>
              </a:solidFill>
              <a:latin typeface="Raleway" pitchFamily="2" charset="0"/>
            </a:endParaRPr>
          </a:p>
          <a:p>
            <a:pPr marL="285750" indent="-285750">
              <a:buFont typeface="Arial" panose="020B0604020202020204" pitchFamily="34" charset="0"/>
              <a:buChar char="•"/>
            </a:pPr>
            <a:endParaRPr lang="en-GB" sz="2400" dirty="0">
              <a:solidFill>
                <a:srgbClr val="3F356A"/>
              </a:solidFill>
              <a:latin typeface="Raleway" pitchFamily="2" charset="0"/>
            </a:endParaRPr>
          </a:p>
          <a:p>
            <a:pPr marL="285750" indent="-285750">
              <a:buFont typeface="Arial" panose="020B0604020202020204" pitchFamily="34" charset="0"/>
              <a:buChar char="•"/>
            </a:pPr>
            <a:r>
              <a:rPr lang="en-GB" sz="2400" dirty="0">
                <a:solidFill>
                  <a:srgbClr val="3F356A"/>
                </a:solidFill>
                <a:latin typeface="Raleway" pitchFamily="2" charset="0"/>
              </a:rPr>
              <a:t>Partly means tested and household income is used</a:t>
            </a:r>
          </a:p>
          <a:p>
            <a:pPr marL="285750" indent="-285750">
              <a:buFont typeface="Arial" panose="020B0604020202020204" pitchFamily="34" charset="0"/>
              <a:buChar char="•"/>
            </a:pPr>
            <a:endParaRPr lang="en-GB" sz="2400" dirty="0">
              <a:solidFill>
                <a:srgbClr val="3F356A"/>
              </a:solidFill>
              <a:latin typeface="Raleway" pitchFamily="2" charset="0"/>
            </a:endParaRPr>
          </a:p>
          <a:p>
            <a:pPr marL="285750" indent="-285750">
              <a:buFont typeface="Arial" panose="020B0604020202020204" pitchFamily="34" charset="0"/>
              <a:buChar char="•"/>
            </a:pPr>
            <a:r>
              <a:rPr lang="en-GB" sz="2400" dirty="0">
                <a:solidFill>
                  <a:srgbClr val="3F356A"/>
                </a:solidFill>
                <a:latin typeface="Raleway" pitchFamily="2" charset="0"/>
              </a:rPr>
              <a:t>Paid in 3 term instalments directly into the student’s bank account</a:t>
            </a:r>
          </a:p>
        </p:txBody>
      </p:sp>
      <p:pic>
        <p:nvPicPr>
          <p:cNvPr id="7" name="Picture 6">
            <a:extLst>
              <a:ext uri="{FF2B5EF4-FFF2-40B4-BE49-F238E27FC236}">
                <a16:creationId xmlns:a16="http://schemas.microsoft.com/office/drawing/2014/main" id="{3D750EEC-DC48-4759-8508-C796BDEEEDD4}"/>
              </a:ext>
            </a:extLst>
          </p:cNvPr>
          <p:cNvPicPr>
            <a:picLocks noChangeAspect="1"/>
          </p:cNvPicPr>
          <p:nvPr/>
        </p:nvPicPr>
        <p:blipFill rotWithShape="1">
          <a:blip r:embed="rId4"/>
          <a:srcRect b="2690"/>
          <a:stretch/>
        </p:blipFill>
        <p:spPr>
          <a:xfrm>
            <a:off x="4742658" y="2204438"/>
            <a:ext cx="5593392" cy="3858618"/>
          </a:xfrm>
          <a:prstGeom prst="rect">
            <a:avLst/>
          </a:prstGeom>
        </p:spPr>
      </p:pic>
      <p:sp>
        <p:nvSpPr>
          <p:cNvPr id="10" name="TextBox 9">
            <a:extLst>
              <a:ext uri="{FF2B5EF4-FFF2-40B4-BE49-F238E27FC236}">
                <a16:creationId xmlns:a16="http://schemas.microsoft.com/office/drawing/2014/main" id="{1DD2F9FE-4B77-412E-958B-64CEA95DB56B}"/>
              </a:ext>
            </a:extLst>
          </p:cNvPr>
          <p:cNvSpPr txBox="1"/>
          <p:nvPr/>
        </p:nvSpPr>
        <p:spPr>
          <a:xfrm>
            <a:off x="4705455" y="2223731"/>
            <a:ext cx="2781089" cy="584775"/>
          </a:xfrm>
          <a:prstGeom prst="rect">
            <a:avLst/>
          </a:prstGeom>
          <a:noFill/>
        </p:spPr>
        <p:txBody>
          <a:bodyPr wrap="square" rtlCol="0">
            <a:spAutoFit/>
          </a:bodyPr>
          <a:lstStyle/>
          <a:p>
            <a:r>
              <a:rPr lang="en-GB" sz="1600" b="1" u="sng" dirty="0">
                <a:latin typeface="Raleway" pitchFamily="2" charset="0"/>
              </a:rPr>
              <a:t>Maximum Maintenance Loan</a:t>
            </a:r>
          </a:p>
        </p:txBody>
      </p:sp>
      <p:sp>
        <p:nvSpPr>
          <p:cNvPr id="13" name="Rectangle 12">
            <a:extLst>
              <a:ext uri="{FF2B5EF4-FFF2-40B4-BE49-F238E27FC236}">
                <a16:creationId xmlns:a16="http://schemas.microsoft.com/office/drawing/2014/main" id="{BD01DBCD-8A55-45A8-B948-8187CC40F0D4}"/>
              </a:ext>
            </a:extLst>
          </p:cNvPr>
          <p:cNvSpPr/>
          <p:nvPr/>
        </p:nvSpPr>
        <p:spPr>
          <a:xfrm>
            <a:off x="8903368" y="2390274"/>
            <a:ext cx="1267327" cy="33207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2182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1" cy="6978316"/>
          </a:xfrm>
          <a:prstGeom prst="rect">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 y="0"/>
            <a:ext cx="12086665" cy="693418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H="1">
            <a:off x="-2829374" y="426023"/>
            <a:ext cx="13274258" cy="7615510"/>
          </a:xfrm>
          <a:prstGeom prst="rect">
            <a:avLst/>
          </a:prstGeom>
        </p:spPr>
      </p:pic>
      <p:sp>
        <p:nvSpPr>
          <p:cNvPr id="2" name="Title 1"/>
          <p:cNvSpPr>
            <a:spLocks noGrp="1"/>
          </p:cNvSpPr>
          <p:nvPr>
            <p:ph type="title"/>
          </p:nvPr>
        </p:nvSpPr>
        <p:spPr>
          <a:xfrm>
            <a:off x="838200" y="365125"/>
            <a:ext cx="8930268" cy="1325563"/>
          </a:xfrm>
        </p:spPr>
        <p:txBody>
          <a:bodyPr>
            <a:normAutofit/>
          </a:bodyPr>
          <a:lstStyle/>
          <a:p>
            <a:r>
              <a:rPr lang="en-US" sz="4000" b="1" dirty="0">
                <a:solidFill>
                  <a:srgbClr val="3F356A"/>
                </a:solidFill>
                <a:latin typeface="Raleway" panose="020B0503030101060003" pitchFamily="34" charset="0"/>
                <a:ea typeface="Arial" charset="0"/>
                <a:cs typeface="Arial" charset="0"/>
              </a:rPr>
              <a:t>Maintenance loan – what does it pay for? </a:t>
            </a:r>
          </a:p>
        </p:txBody>
      </p:sp>
      <p:sp>
        <p:nvSpPr>
          <p:cNvPr id="12" name="TextBox 11"/>
          <p:cNvSpPr txBox="1"/>
          <p:nvPr/>
        </p:nvSpPr>
        <p:spPr>
          <a:xfrm>
            <a:off x="946772" y="2157866"/>
            <a:ext cx="5848857" cy="3862596"/>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solidFill>
                  <a:srgbClr val="3F356A"/>
                </a:solidFill>
                <a:latin typeface="Raleway" panose="020B0503030101060003" pitchFamily="34" charset="0"/>
                <a:ea typeface="Arial" charset="0"/>
                <a:cs typeface="Arial" charset="0"/>
              </a:rPr>
              <a:t>Accommodation</a:t>
            </a:r>
          </a:p>
          <a:p>
            <a:pPr marL="342900" indent="-342900">
              <a:spcBef>
                <a:spcPts val="600"/>
              </a:spcBef>
              <a:buFont typeface="Arial" panose="020B0604020202020204" pitchFamily="34" charset="0"/>
              <a:buChar char="•"/>
            </a:pPr>
            <a:r>
              <a:rPr lang="en-US" sz="2000" dirty="0">
                <a:solidFill>
                  <a:srgbClr val="3F356A"/>
                </a:solidFill>
                <a:latin typeface="Raleway" panose="020B0503030101060003" pitchFamily="34" charset="0"/>
                <a:ea typeface="Arial" charset="0"/>
                <a:cs typeface="Arial" charset="0"/>
              </a:rPr>
              <a:t>Food</a:t>
            </a:r>
          </a:p>
          <a:p>
            <a:pPr marL="342900" indent="-342900">
              <a:spcBef>
                <a:spcPts val="600"/>
              </a:spcBef>
              <a:buFont typeface="Arial" panose="020B0604020202020204" pitchFamily="34" charset="0"/>
              <a:buChar char="•"/>
            </a:pPr>
            <a:r>
              <a:rPr lang="en-US" sz="2000" dirty="0">
                <a:solidFill>
                  <a:srgbClr val="3F356A"/>
                </a:solidFill>
                <a:latin typeface="Raleway" panose="020B0503030101060003" pitchFamily="34" charset="0"/>
                <a:ea typeface="Arial" charset="0"/>
                <a:cs typeface="Arial" charset="0"/>
              </a:rPr>
              <a:t>Bills</a:t>
            </a:r>
          </a:p>
          <a:p>
            <a:pPr marL="342900" indent="-342900">
              <a:spcBef>
                <a:spcPts val="600"/>
              </a:spcBef>
              <a:buFont typeface="Arial" panose="020B0604020202020204" pitchFamily="34" charset="0"/>
              <a:buChar char="•"/>
            </a:pPr>
            <a:r>
              <a:rPr lang="en-US" sz="2000" dirty="0">
                <a:solidFill>
                  <a:srgbClr val="3F356A"/>
                </a:solidFill>
                <a:latin typeface="Raleway" panose="020B0503030101060003" pitchFamily="34" charset="0"/>
                <a:ea typeface="Arial" charset="0"/>
                <a:cs typeface="Arial" charset="0"/>
              </a:rPr>
              <a:t>Clothes &amp; toiletries</a:t>
            </a:r>
          </a:p>
          <a:p>
            <a:pPr marL="342900" indent="-342900">
              <a:spcBef>
                <a:spcPts val="600"/>
              </a:spcBef>
              <a:buFont typeface="Arial" panose="020B0604020202020204" pitchFamily="34" charset="0"/>
              <a:buChar char="•"/>
            </a:pPr>
            <a:r>
              <a:rPr lang="en-US" sz="2000" dirty="0">
                <a:solidFill>
                  <a:srgbClr val="3F356A"/>
                </a:solidFill>
                <a:latin typeface="Raleway" panose="020B0503030101060003" pitchFamily="34" charset="0"/>
                <a:ea typeface="Arial" charset="0"/>
                <a:cs typeface="Arial" charset="0"/>
              </a:rPr>
              <a:t>Travel/public transport </a:t>
            </a:r>
          </a:p>
          <a:p>
            <a:pPr marL="342900" indent="-342900">
              <a:spcBef>
                <a:spcPts val="600"/>
              </a:spcBef>
              <a:buFont typeface="Arial" panose="020B0604020202020204" pitchFamily="34" charset="0"/>
              <a:buChar char="•"/>
            </a:pPr>
            <a:r>
              <a:rPr lang="en-US" sz="2000" dirty="0" err="1">
                <a:solidFill>
                  <a:srgbClr val="3F356A"/>
                </a:solidFill>
                <a:latin typeface="Raleway" panose="020B0503030101060003" pitchFamily="34" charset="0"/>
                <a:ea typeface="Arial" charset="0"/>
                <a:cs typeface="Arial" charset="0"/>
              </a:rPr>
              <a:t>Socialising</a:t>
            </a:r>
            <a:endParaRPr lang="en-US" sz="2000" dirty="0">
              <a:solidFill>
                <a:srgbClr val="3F356A"/>
              </a:solidFill>
              <a:latin typeface="Raleway" panose="020B0503030101060003" pitchFamily="34" charset="0"/>
              <a:ea typeface="Arial" charset="0"/>
              <a:cs typeface="Arial" charset="0"/>
            </a:endParaRPr>
          </a:p>
          <a:p>
            <a:pPr marL="342900" indent="-342900">
              <a:spcBef>
                <a:spcPts val="600"/>
              </a:spcBef>
              <a:buFont typeface="Arial" panose="020B0604020202020204" pitchFamily="34" charset="0"/>
              <a:buChar char="•"/>
            </a:pPr>
            <a:r>
              <a:rPr lang="en-US" sz="2000" dirty="0">
                <a:solidFill>
                  <a:srgbClr val="3F356A"/>
                </a:solidFill>
                <a:latin typeface="Raleway" panose="020B0503030101060003" pitchFamily="34" charset="0"/>
                <a:ea typeface="Arial" charset="0"/>
                <a:cs typeface="Arial" charset="0"/>
              </a:rPr>
              <a:t>Clubs, Societies, gym membership</a:t>
            </a:r>
          </a:p>
          <a:p>
            <a:pPr marL="342900" indent="-342900">
              <a:spcBef>
                <a:spcPts val="600"/>
              </a:spcBef>
              <a:buFont typeface="Arial" panose="020B0604020202020204" pitchFamily="34" charset="0"/>
              <a:buChar char="•"/>
            </a:pPr>
            <a:r>
              <a:rPr lang="en-US" sz="2000" dirty="0">
                <a:solidFill>
                  <a:srgbClr val="3F356A"/>
                </a:solidFill>
                <a:latin typeface="Raleway" panose="020B0503030101060003" pitchFamily="34" charset="0"/>
                <a:ea typeface="Arial" charset="0"/>
                <a:cs typeface="Arial" charset="0"/>
              </a:rPr>
              <a:t>Cleaning products</a:t>
            </a:r>
          </a:p>
          <a:p>
            <a:pPr marL="342900" indent="-342900">
              <a:spcBef>
                <a:spcPts val="600"/>
              </a:spcBef>
              <a:buFont typeface="Arial" panose="020B0604020202020204" pitchFamily="34" charset="0"/>
              <a:buChar char="•"/>
            </a:pPr>
            <a:r>
              <a:rPr lang="en-US" sz="2000" dirty="0">
                <a:solidFill>
                  <a:srgbClr val="3F356A"/>
                </a:solidFill>
                <a:latin typeface="Raleway" panose="020B0503030101060003" pitchFamily="34" charset="0"/>
                <a:ea typeface="Arial" charset="0"/>
                <a:cs typeface="Arial" charset="0"/>
              </a:rPr>
              <a:t>TV </a:t>
            </a:r>
            <a:r>
              <a:rPr lang="en-US" sz="2000" dirty="0" err="1">
                <a:solidFill>
                  <a:srgbClr val="3F356A"/>
                </a:solidFill>
                <a:latin typeface="Raleway" panose="020B0503030101060003" pitchFamily="34" charset="0"/>
                <a:ea typeface="Arial" charset="0"/>
                <a:cs typeface="Arial" charset="0"/>
              </a:rPr>
              <a:t>Licence</a:t>
            </a:r>
            <a:endParaRPr lang="en-US" sz="2000" dirty="0">
              <a:solidFill>
                <a:srgbClr val="3F356A"/>
              </a:solidFill>
              <a:latin typeface="Raleway" panose="020B0503030101060003" pitchFamily="34" charset="0"/>
              <a:ea typeface="Arial" charset="0"/>
              <a:cs typeface="Arial" charset="0"/>
            </a:endParaRPr>
          </a:p>
          <a:p>
            <a:pPr marL="342900" indent="-342900">
              <a:spcBef>
                <a:spcPts val="600"/>
              </a:spcBef>
              <a:buFont typeface="Arial" panose="020B0604020202020204" pitchFamily="34" charset="0"/>
              <a:buChar char="•"/>
            </a:pPr>
            <a:r>
              <a:rPr lang="en-US" sz="2000" dirty="0">
                <a:solidFill>
                  <a:srgbClr val="3F356A"/>
                </a:solidFill>
                <a:latin typeface="Raleway" panose="020B0503030101060003" pitchFamily="34" charset="0"/>
                <a:ea typeface="Arial" charset="0"/>
                <a:cs typeface="Arial" charset="0"/>
              </a:rPr>
              <a:t>Mobile phone contract</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5628" y="2781707"/>
            <a:ext cx="1768024" cy="1178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94887">
            <a:off x="9911801" y="4724922"/>
            <a:ext cx="1915676" cy="1276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70032">
            <a:off x="7040416" y="2968816"/>
            <a:ext cx="1884324" cy="1256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24096">
            <a:off x="7785079" y="1321018"/>
            <a:ext cx="1899320" cy="1263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900182">
            <a:off x="7389555" y="4684799"/>
            <a:ext cx="1725710" cy="1166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5093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612" y="562131"/>
            <a:ext cx="10515600" cy="1325563"/>
          </a:xfrm>
        </p:spPr>
        <p:txBody>
          <a:bodyPr>
            <a:normAutofit/>
          </a:bodyPr>
          <a:lstStyle/>
          <a:p>
            <a:r>
              <a:rPr lang="en-US" b="1" dirty="0">
                <a:solidFill>
                  <a:srgbClr val="3F356A"/>
                </a:solidFill>
                <a:latin typeface="Raleway" panose="020B0503030101060003" pitchFamily="34" charset="0"/>
                <a:ea typeface="Arial" charset="0"/>
                <a:cs typeface="Arial" charset="0"/>
              </a:rPr>
              <a:t>Accommodation costs</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8496" y="612989"/>
            <a:ext cx="1236892" cy="1077699"/>
          </a:xfrm>
          <a:prstGeom prst="rect">
            <a:avLst/>
          </a:prstGeom>
        </p:spPr>
      </p:pic>
      <p:graphicFrame>
        <p:nvGraphicFramePr>
          <p:cNvPr id="4" name="Table 4">
            <a:extLst>
              <a:ext uri="{FF2B5EF4-FFF2-40B4-BE49-F238E27FC236}">
                <a16:creationId xmlns:a16="http://schemas.microsoft.com/office/drawing/2014/main" id="{F880C730-EF07-4EC9-B4D6-A49AEF5D5897}"/>
              </a:ext>
            </a:extLst>
          </p:cNvPr>
          <p:cNvGraphicFramePr>
            <a:graphicFrameLocks noGrp="1"/>
          </p:cNvGraphicFramePr>
          <p:nvPr>
            <p:extLst>
              <p:ext uri="{D42A27DB-BD31-4B8C-83A1-F6EECF244321}">
                <p14:modId xmlns:p14="http://schemas.microsoft.com/office/powerpoint/2010/main" val="3248899037"/>
              </p:ext>
            </p:extLst>
          </p:nvPr>
        </p:nvGraphicFramePr>
        <p:xfrm>
          <a:off x="534043" y="2316480"/>
          <a:ext cx="11123913" cy="1981200"/>
        </p:xfrm>
        <a:graphic>
          <a:graphicData uri="http://schemas.openxmlformats.org/drawingml/2006/table">
            <a:tbl>
              <a:tblPr firstRow="1" lastRow="1" bandRow="1">
                <a:tableStyleId>{5940675A-B579-460E-94D1-54222C63F5DA}</a:tableStyleId>
              </a:tblPr>
              <a:tblGrid>
                <a:gridCol w="8144736">
                  <a:extLst>
                    <a:ext uri="{9D8B030D-6E8A-4147-A177-3AD203B41FA5}">
                      <a16:colId xmlns:a16="http://schemas.microsoft.com/office/drawing/2014/main" val="2169429761"/>
                    </a:ext>
                  </a:extLst>
                </a:gridCol>
                <a:gridCol w="2979177">
                  <a:extLst>
                    <a:ext uri="{9D8B030D-6E8A-4147-A177-3AD203B41FA5}">
                      <a16:colId xmlns:a16="http://schemas.microsoft.com/office/drawing/2014/main" val="516050227"/>
                    </a:ext>
                  </a:extLst>
                </a:gridCol>
              </a:tblGrid>
              <a:tr h="370840">
                <a:tc>
                  <a:txBody>
                    <a:bodyPr/>
                    <a:lstStyle/>
                    <a:p>
                      <a:r>
                        <a:rPr lang="en-GB" sz="2000" b="1" dirty="0">
                          <a:latin typeface="Raleway" pitchFamily="2" charset="0"/>
                        </a:rPr>
                        <a:t>University Accommodation </a:t>
                      </a:r>
                    </a:p>
                  </a:txBody>
                  <a:tcPr>
                    <a:solidFill>
                      <a:srgbClr val="06B2A9"/>
                    </a:solidFill>
                  </a:tcPr>
                </a:tc>
                <a:tc>
                  <a:txBody>
                    <a:bodyPr/>
                    <a:lstStyle/>
                    <a:p>
                      <a:r>
                        <a:rPr lang="en-GB" sz="2000" b="1" dirty="0">
                          <a:latin typeface="Raleway" pitchFamily="2" charset="0"/>
                        </a:rPr>
                        <a:t>Total cost</a:t>
                      </a:r>
                    </a:p>
                  </a:txBody>
                  <a:tcPr>
                    <a:solidFill>
                      <a:srgbClr val="06B2A9"/>
                    </a:solidFill>
                  </a:tcPr>
                </a:tc>
                <a:extLst>
                  <a:ext uri="{0D108BD9-81ED-4DB2-BD59-A6C34878D82A}">
                    <a16:rowId xmlns:a16="http://schemas.microsoft.com/office/drawing/2014/main" val="2424518108"/>
                  </a:ext>
                </a:extLst>
              </a:tr>
              <a:tr h="370840">
                <a:tc>
                  <a:txBody>
                    <a:bodyPr/>
                    <a:lstStyle/>
                    <a:p>
                      <a:r>
                        <a:rPr lang="en-GB" sz="2000" dirty="0">
                          <a:latin typeface="Raleway" pitchFamily="2" charset="0"/>
                          <a:hlinkClick r:id="rId4"/>
                        </a:rPr>
                        <a:t>Lincoln Courts Value Non </a:t>
                      </a:r>
                      <a:r>
                        <a:rPr lang="en-GB" sz="2000" dirty="0" err="1">
                          <a:latin typeface="Raleway" pitchFamily="2" charset="0"/>
                          <a:hlinkClick r:id="rId4"/>
                        </a:rPr>
                        <a:t>En</a:t>
                      </a:r>
                      <a:r>
                        <a:rPr lang="en-GB" sz="2000" dirty="0">
                          <a:latin typeface="Raleway" pitchFamily="2" charset="0"/>
                          <a:hlinkClick r:id="rId4"/>
                        </a:rPr>
                        <a:t>-suite (University of Lincoln) </a:t>
                      </a:r>
                      <a:endParaRPr lang="en-GB" sz="2000" dirty="0">
                        <a:latin typeface="Raleway" pitchFamily="2" charset="0"/>
                      </a:endParaRPr>
                    </a:p>
                  </a:txBody>
                  <a:tcPr/>
                </a:tc>
                <a:tc>
                  <a:txBody>
                    <a:bodyPr/>
                    <a:lstStyle/>
                    <a:p>
                      <a:r>
                        <a:rPr lang="en-GB" sz="2000" dirty="0">
                          <a:latin typeface="Raleway" pitchFamily="2" charset="0"/>
                        </a:rPr>
                        <a:t>*£4,244.42 (46 weeks)</a:t>
                      </a:r>
                    </a:p>
                  </a:txBody>
                  <a:tcPr/>
                </a:tc>
                <a:extLst>
                  <a:ext uri="{0D108BD9-81ED-4DB2-BD59-A6C34878D82A}">
                    <a16:rowId xmlns:a16="http://schemas.microsoft.com/office/drawing/2014/main" val="3314439135"/>
                  </a:ext>
                </a:extLst>
              </a:tr>
              <a:tr h="370840">
                <a:tc>
                  <a:txBody>
                    <a:bodyPr/>
                    <a:lstStyle/>
                    <a:p>
                      <a:r>
                        <a:rPr lang="en-GB" sz="2000" dirty="0">
                          <a:latin typeface="Raleway" pitchFamily="2" charset="0"/>
                          <a:hlinkClick r:id="rId5"/>
                        </a:rPr>
                        <a:t>College Drive (Nottingham Trent (Nottingham Trent University)</a:t>
                      </a:r>
                      <a:endParaRPr lang="en-GB" sz="2000" dirty="0">
                        <a:latin typeface="Raleway" pitchFamily="2" charset="0"/>
                      </a:endParaRPr>
                    </a:p>
                  </a:txBody>
                  <a:tcPr/>
                </a:tc>
                <a:tc>
                  <a:txBody>
                    <a:bodyPr/>
                    <a:lstStyle/>
                    <a:p>
                      <a:r>
                        <a:rPr lang="en-GB" sz="2000" dirty="0">
                          <a:latin typeface="Raleway" pitchFamily="2" charset="0"/>
                        </a:rPr>
                        <a:t>*£4268.88 (44 weeks)</a:t>
                      </a:r>
                    </a:p>
                  </a:txBody>
                  <a:tcPr/>
                </a:tc>
                <a:extLst>
                  <a:ext uri="{0D108BD9-81ED-4DB2-BD59-A6C34878D82A}">
                    <a16:rowId xmlns:a16="http://schemas.microsoft.com/office/drawing/2014/main" val="3317684347"/>
                  </a:ext>
                </a:extLst>
              </a:tr>
              <a:tr h="370840">
                <a:tc>
                  <a:txBody>
                    <a:bodyPr/>
                    <a:lstStyle/>
                    <a:p>
                      <a:r>
                        <a:rPr lang="en-GB" sz="2000" dirty="0">
                          <a:latin typeface="Raleway" pitchFamily="2" charset="0"/>
                          <a:hlinkClick r:id="rId6"/>
                        </a:rPr>
                        <a:t>Orwell and Wolfson Close (University of East Anglia)</a:t>
                      </a:r>
                      <a:endParaRPr lang="en-GB" sz="2000" dirty="0">
                        <a:latin typeface="Raleway" pitchFamily="2" charset="0"/>
                      </a:endParaRPr>
                    </a:p>
                  </a:txBody>
                  <a:tcPr/>
                </a:tc>
                <a:tc>
                  <a:txBody>
                    <a:bodyPr/>
                    <a:lstStyle/>
                    <a:p>
                      <a:r>
                        <a:rPr lang="en-GB" sz="2000" dirty="0">
                          <a:latin typeface="Raleway" pitchFamily="2" charset="0"/>
                        </a:rPr>
                        <a:t>*£4001.20 (40 weeks)</a:t>
                      </a:r>
                    </a:p>
                  </a:txBody>
                  <a:tcPr/>
                </a:tc>
                <a:extLst>
                  <a:ext uri="{0D108BD9-81ED-4DB2-BD59-A6C34878D82A}">
                    <a16:rowId xmlns:a16="http://schemas.microsoft.com/office/drawing/2014/main" val="3698466043"/>
                  </a:ext>
                </a:extLst>
              </a:tr>
              <a:tr h="370840">
                <a:tc>
                  <a:txBody>
                    <a:bodyPr/>
                    <a:lstStyle/>
                    <a:p>
                      <a:r>
                        <a:rPr lang="en-GB" sz="2000" dirty="0">
                          <a:latin typeface="Raleway" pitchFamily="2" charset="0"/>
                          <a:hlinkClick r:id="rId7"/>
                        </a:rPr>
                        <a:t>Swinhoe House (Anglia Ruskin University)</a:t>
                      </a:r>
                      <a:endParaRPr lang="en-GB" sz="2000" dirty="0">
                        <a:latin typeface="Raleway" pitchFamily="2" charset="0"/>
                      </a:endParaRPr>
                    </a:p>
                  </a:txBody>
                  <a:tcPr/>
                </a:tc>
                <a:tc>
                  <a:txBody>
                    <a:bodyPr/>
                    <a:lstStyle/>
                    <a:p>
                      <a:r>
                        <a:rPr lang="en-GB" sz="2000" dirty="0">
                          <a:latin typeface="Raleway" pitchFamily="2" charset="0"/>
                        </a:rPr>
                        <a:t>*4,298.77 (40 weeks)</a:t>
                      </a:r>
                    </a:p>
                  </a:txBody>
                  <a:tcPr/>
                </a:tc>
                <a:extLst>
                  <a:ext uri="{0D108BD9-81ED-4DB2-BD59-A6C34878D82A}">
                    <a16:rowId xmlns:a16="http://schemas.microsoft.com/office/drawing/2014/main" val="725422199"/>
                  </a:ext>
                </a:extLst>
              </a:tr>
            </a:tbl>
          </a:graphicData>
        </a:graphic>
      </p:graphicFrame>
      <p:sp>
        <p:nvSpPr>
          <p:cNvPr id="5" name="TextBox 4">
            <a:extLst>
              <a:ext uri="{FF2B5EF4-FFF2-40B4-BE49-F238E27FC236}">
                <a16:creationId xmlns:a16="http://schemas.microsoft.com/office/drawing/2014/main" id="{6804E4C0-5B4B-4FA3-B9E2-AB313128A871}"/>
              </a:ext>
            </a:extLst>
          </p:cNvPr>
          <p:cNvSpPr txBox="1"/>
          <p:nvPr/>
        </p:nvSpPr>
        <p:spPr>
          <a:xfrm>
            <a:off x="534043" y="4406768"/>
            <a:ext cx="9015663" cy="369332"/>
          </a:xfrm>
          <a:prstGeom prst="rect">
            <a:avLst/>
          </a:prstGeom>
          <a:noFill/>
        </p:spPr>
        <p:txBody>
          <a:bodyPr wrap="square" rtlCol="0">
            <a:spAutoFit/>
          </a:bodyPr>
          <a:lstStyle/>
          <a:p>
            <a:r>
              <a:rPr lang="en-GB" dirty="0">
                <a:latin typeface="Raleway" pitchFamily="2" charset="0"/>
              </a:rPr>
              <a:t>*This is lowest cost option</a:t>
            </a:r>
          </a:p>
        </p:txBody>
      </p:sp>
    </p:spTree>
    <p:extLst>
      <p:ext uri="{BB962C8B-B14F-4D97-AF65-F5344CB8AC3E}">
        <p14:creationId xmlns:p14="http://schemas.microsoft.com/office/powerpoint/2010/main" val="67960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85" y="366995"/>
            <a:ext cx="10515600" cy="1325563"/>
          </a:xfrm>
        </p:spPr>
        <p:txBody>
          <a:bodyPr>
            <a:normAutofit/>
          </a:bodyPr>
          <a:lstStyle/>
          <a:p>
            <a:r>
              <a:rPr lang="en-US" b="1" dirty="0">
                <a:solidFill>
                  <a:srgbClr val="3F356A"/>
                </a:solidFill>
                <a:latin typeface="Raleway" panose="020B0503030101060003" pitchFamily="34" charset="0"/>
                <a:ea typeface="Arial" charset="0"/>
                <a:cs typeface="Arial" charset="0"/>
              </a:rPr>
              <a:t>Maintenance Loan 2022</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8496" y="612989"/>
            <a:ext cx="1236892" cy="1077699"/>
          </a:xfrm>
          <a:prstGeom prst="rect">
            <a:avLst/>
          </a:prstGeom>
        </p:spPr>
      </p:pic>
      <p:graphicFrame>
        <p:nvGraphicFramePr>
          <p:cNvPr id="6" name="Object 5">
            <a:extLst>
              <a:ext uri="{FF2B5EF4-FFF2-40B4-BE49-F238E27FC236}">
                <a16:creationId xmlns:a16="http://schemas.microsoft.com/office/drawing/2014/main" id="{D756D226-DBCD-4816-BE01-BF4626F7ADEA}"/>
              </a:ext>
            </a:extLst>
          </p:cNvPr>
          <p:cNvGraphicFramePr>
            <a:graphicFrameLocks noChangeAspect="1"/>
          </p:cNvGraphicFramePr>
          <p:nvPr>
            <p:extLst>
              <p:ext uri="{D42A27DB-BD31-4B8C-83A1-F6EECF244321}">
                <p14:modId xmlns:p14="http://schemas.microsoft.com/office/powerpoint/2010/main" val="602137656"/>
              </p:ext>
            </p:extLst>
          </p:nvPr>
        </p:nvGraphicFramePr>
        <p:xfrm>
          <a:off x="506413" y="1745968"/>
          <a:ext cx="10687050" cy="4745037"/>
        </p:xfrm>
        <a:graphic>
          <a:graphicData uri="http://schemas.openxmlformats.org/presentationml/2006/ole">
            <mc:AlternateContent xmlns:mc="http://schemas.openxmlformats.org/markup-compatibility/2006">
              <mc:Choice xmlns:v="urn:schemas-microsoft-com:vml" Requires="v">
                <p:oleObj name="Document" r:id="rId4" imgW="5221440" imgH="2316240" progId="Word.Document.12">
                  <p:embed/>
                </p:oleObj>
              </mc:Choice>
              <mc:Fallback>
                <p:oleObj name="Document" r:id="rId4" imgW="5221440" imgH="2316240" progId="Word.Document.12">
                  <p:embed/>
                  <p:pic>
                    <p:nvPicPr>
                      <p:cNvPr id="6" name="Object 5">
                        <a:extLst>
                          <a:ext uri="{FF2B5EF4-FFF2-40B4-BE49-F238E27FC236}">
                            <a16:creationId xmlns:a16="http://schemas.microsoft.com/office/drawing/2014/main" id="{D756D226-DBCD-4816-BE01-BF4626F7ADEA}"/>
                          </a:ext>
                        </a:extLst>
                      </p:cNvPr>
                      <p:cNvPicPr/>
                      <p:nvPr/>
                    </p:nvPicPr>
                    <p:blipFill>
                      <a:blip r:embed="rId5"/>
                      <a:stretch>
                        <a:fillRect/>
                      </a:stretch>
                    </p:blipFill>
                    <p:spPr>
                      <a:xfrm>
                        <a:off x="506413" y="1745968"/>
                        <a:ext cx="10687050" cy="4745037"/>
                      </a:xfrm>
                      <a:prstGeom prst="rect">
                        <a:avLst/>
                      </a:prstGeom>
                    </p:spPr>
                  </p:pic>
                </p:oleObj>
              </mc:Fallback>
            </mc:AlternateContent>
          </a:graphicData>
        </a:graphic>
      </p:graphicFrame>
    </p:spTree>
    <p:extLst>
      <p:ext uri="{BB962C8B-B14F-4D97-AF65-F5344CB8AC3E}">
        <p14:creationId xmlns:p14="http://schemas.microsoft.com/office/powerpoint/2010/main" val="2153167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548" y="419765"/>
            <a:ext cx="10515600" cy="1325563"/>
          </a:xfrm>
        </p:spPr>
        <p:txBody>
          <a:bodyPr>
            <a:normAutofit/>
          </a:bodyPr>
          <a:lstStyle/>
          <a:p>
            <a:pPr algn="ctr"/>
            <a:r>
              <a:rPr lang="en-US" b="1" dirty="0">
                <a:solidFill>
                  <a:srgbClr val="3F356A"/>
                </a:solidFill>
                <a:latin typeface="Raleway" panose="020B0503030101060003" pitchFamily="34" charset="0"/>
                <a:ea typeface="Arial" charset="0"/>
                <a:cs typeface="Arial" charset="0"/>
              </a:rPr>
              <a:t>Student Finance Calculator</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8496" y="612989"/>
            <a:ext cx="1236892" cy="1077699"/>
          </a:xfrm>
          <a:prstGeom prst="rect">
            <a:avLst/>
          </a:prstGeom>
        </p:spPr>
      </p:pic>
      <p:pic>
        <p:nvPicPr>
          <p:cNvPr id="8" name="Picture 7">
            <a:extLst>
              <a:ext uri="{FF2B5EF4-FFF2-40B4-BE49-F238E27FC236}">
                <a16:creationId xmlns:a16="http://schemas.microsoft.com/office/drawing/2014/main" id="{6A75C552-F024-416B-A701-9A9494C43359}"/>
              </a:ext>
            </a:extLst>
          </p:cNvPr>
          <p:cNvPicPr>
            <a:picLocks noChangeAspect="1"/>
          </p:cNvPicPr>
          <p:nvPr/>
        </p:nvPicPr>
        <p:blipFill>
          <a:blip r:embed="rId4"/>
          <a:stretch>
            <a:fillRect/>
          </a:stretch>
        </p:blipFill>
        <p:spPr>
          <a:xfrm>
            <a:off x="3409387" y="1584838"/>
            <a:ext cx="4467922" cy="4513514"/>
          </a:xfrm>
          <a:prstGeom prst="rect">
            <a:avLst/>
          </a:prstGeom>
        </p:spPr>
      </p:pic>
    </p:spTree>
    <p:extLst>
      <p:ext uri="{BB962C8B-B14F-4D97-AF65-F5344CB8AC3E}">
        <p14:creationId xmlns:p14="http://schemas.microsoft.com/office/powerpoint/2010/main" val="2169805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03951_NEACO_POWERPOINT_TEMPLATE_GENERIC AERIAL" id="{37CC829C-86B3-6541-AFB1-4BBB1EA65F14}" vid="{10D9F2A0-E953-6C44-BF4B-0609D5E6C4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quisitionNumber xmlns="8d6a84aa-eb0c-48bb-8e1b-a415ee080bbe" xsi:nil="true"/>
    <GRN xmlns="8d6a84aa-eb0c-48bb-8e1b-a415ee080bbe" xsi:nil="true"/>
    <PO xmlns="8d6a84aa-eb0c-48bb-8e1b-a415ee080bbe" xsi:nil="true"/>
    <Status xmlns="8d6a84aa-eb0c-48bb-8e1b-a415ee080bb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C940EBCBA21447B290AA1B5C53E5A5" ma:contentTypeVersion="17" ma:contentTypeDescription="Create a new document." ma:contentTypeScope="" ma:versionID="e46a713c0cd9d2c896efa2124b10703f">
  <xsd:schema xmlns:xsd="http://www.w3.org/2001/XMLSchema" xmlns:xs="http://www.w3.org/2001/XMLSchema" xmlns:p="http://schemas.microsoft.com/office/2006/metadata/properties" xmlns:ns2="8d6a84aa-eb0c-48bb-8e1b-a415ee080bbe" xmlns:ns3="4882c3f7-064f-43ac-ac89-7f47a815d1fe" targetNamespace="http://schemas.microsoft.com/office/2006/metadata/properties" ma:root="true" ma:fieldsID="82ac8ce6f5b94a089bc5fa81e90937eb" ns2:_="" ns3:_="">
    <xsd:import namespace="8d6a84aa-eb0c-48bb-8e1b-a415ee080bbe"/>
    <xsd:import namespace="4882c3f7-064f-43ac-ac89-7f47a815d1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RequisitionNumber" minOccurs="0"/>
                <xsd:element ref="ns2:GRN" minOccurs="0"/>
                <xsd:element ref="ns2:PO"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6a84aa-eb0c-48bb-8e1b-a415ee080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RequisitionNumber" ma:index="21" nillable="true" ma:displayName="Requisition Number" ma:format="Dropdown" ma:internalName="RequisitionNumber" ma:percentage="FALSE">
      <xsd:simpleType>
        <xsd:restriction base="dms:Number"/>
      </xsd:simpleType>
    </xsd:element>
    <xsd:element name="GRN" ma:index="22" nillable="true" ma:displayName="GRN " ma:format="Dropdown" ma:internalName="GRN" ma:percentage="FALSE">
      <xsd:simpleType>
        <xsd:restriction base="dms:Number"/>
      </xsd:simpleType>
    </xsd:element>
    <xsd:element name="PO" ma:index="23" nillable="true" ma:displayName="PO" ma:format="Dropdown" ma:internalName="PO" ma:percentage="FALSE">
      <xsd:simpleType>
        <xsd:restriction base="dms:Number"/>
      </xsd:simpleType>
    </xsd:element>
    <xsd:element name="Status" ma:index="24" nillable="true" ma:displayName="Status" ma:description="Awaiting PO&#10;Awaiting GRN&#10;Sent to Finance" ma:format="Dropdown" ma:internalName="Statu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82c3f7-064f-43ac-ac89-7f47a815d1f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BE8E50-D984-4326-86F3-BAF8DAD2AC33}">
  <ds:schemaRefs>
    <ds:schemaRef ds:uri="http://schemas.microsoft.com/sharepoint/v3/contenttype/forms"/>
  </ds:schemaRefs>
</ds:datastoreItem>
</file>

<file path=customXml/itemProps2.xml><?xml version="1.0" encoding="utf-8"?>
<ds:datastoreItem xmlns:ds="http://schemas.openxmlformats.org/officeDocument/2006/customXml" ds:itemID="{805A5604-2AFF-4862-9AF2-E53AF17E46BD}">
  <ds:schemaRefs>
    <ds:schemaRef ds:uri="8d6a84aa-eb0c-48bb-8e1b-a415ee080bbe"/>
    <ds:schemaRef ds:uri="http://schemas.microsoft.com/office/infopath/2007/PartnerControls"/>
    <ds:schemaRef ds:uri="http://purl.org/dc/dcmitype/"/>
    <ds:schemaRef ds:uri="http://schemas.microsoft.com/office/2006/documentManagement/types"/>
    <ds:schemaRef ds:uri="http://www.w3.org/XML/1998/namespace"/>
    <ds:schemaRef ds:uri="http://schemas.microsoft.com/office/2006/metadata/properties"/>
    <ds:schemaRef ds:uri="http://purl.org/dc/elements/1.1/"/>
    <ds:schemaRef ds:uri="http://schemas.openxmlformats.org/package/2006/metadata/core-properties"/>
    <ds:schemaRef ds:uri="4882c3f7-064f-43ac-ac89-7f47a815d1fe"/>
    <ds:schemaRef ds:uri="http://purl.org/dc/terms/"/>
  </ds:schemaRefs>
</ds:datastoreItem>
</file>

<file path=customXml/itemProps3.xml><?xml version="1.0" encoding="utf-8"?>
<ds:datastoreItem xmlns:ds="http://schemas.openxmlformats.org/officeDocument/2006/customXml" ds:itemID="{A147BBB8-31A7-4CFC-B24A-74CA40289B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6a84aa-eb0c-48bb-8e1b-a415ee080bbe"/>
    <ds:schemaRef ds:uri="4882c3f7-064f-43ac-ac89-7f47a815d1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25599d4-67a6-4230-845b-3a0138b2778c}" enabled="1" method="Standard" siteId="{7eeaedd6-bf37-4015-8fe9-19fbc2c02d55}" contentBits="0" removed="0"/>
</clbl:labelList>
</file>

<file path=docProps/app.xml><?xml version="1.0" encoding="utf-8"?>
<Properties xmlns="http://schemas.openxmlformats.org/officeDocument/2006/extended-properties" xmlns:vt="http://schemas.openxmlformats.org/officeDocument/2006/docPropsVTypes">
  <Template>b03951_NEACO_POWERPOINT_TEMPLATE_GENERIC AERIAL (003)</Template>
  <TotalTime>1227</TotalTime>
  <Words>3247</Words>
  <Application>Microsoft Office PowerPoint</Application>
  <PresentationFormat>Widescreen</PresentationFormat>
  <Paragraphs>343</Paragraphs>
  <Slides>18</Slides>
  <Notes>16</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Calibri</vt:lpstr>
      <vt:lpstr>Calibri Light</vt:lpstr>
      <vt:lpstr>Raleway</vt:lpstr>
      <vt:lpstr>Segoe UI</vt:lpstr>
      <vt:lpstr>Times New Roman</vt:lpstr>
      <vt:lpstr>Office Theme</vt:lpstr>
      <vt:lpstr>Document</vt:lpstr>
      <vt:lpstr>PowerPoint Presentation</vt:lpstr>
      <vt:lpstr>In this talk.. </vt:lpstr>
      <vt:lpstr>PowerPoint Presentation</vt:lpstr>
      <vt:lpstr>Tuition Fee loan</vt:lpstr>
      <vt:lpstr>Maintenance loan </vt:lpstr>
      <vt:lpstr>Maintenance loan – what does it pay for? </vt:lpstr>
      <vt:lpstr>Accommodation costs</vt:lpstr>
      <vt:lpstr>Maintenance Loan 2022</vt:lpstr>
      <vt:lpstr>Student Finance Calculator</vt:lpstr>
      <vt:lpstr>Applying for Student Finance</vt:lpstr>
      <vt:lpstr>Additional Support</vt:lpstr>
      <vt:lpstr>NHS Additional Funding</vt:lpstr>
      <vt:lpstr>NHS Additional Funding</vt:lpstr>
      <vt:lpstr>Repayment </vt:lpstr>
      <vt:lpstr>Repayment examples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Imogen Pemberton</dc:creator>
  <cp:lastModifiedBy>Robert George</cp:lastModifiedBy>
  <cp:revision>56</cp:revision>
  <cp:lastPrinted>2017-05-05T10:55:41Z</cp:lastPrinted>
  <dcterms:created xsi:type="dcterms:W3CDTF">2017-08-30T07:55:30Z</dcterms:created>
  <dcterms:modified xsi:type="dcterms:W3CDTF">2026-01-07T13:03:48Z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0x010100FDC940EBCBA21447B290AA1B5C53E5A5</vt:lpwstr>
  </property>
  <property fmtid="{D5CDD505-2E9C-101B-9397-08002B2CF9AE}" pid="3" name="TaxKeyword">
    <vt:lpwstr/>
  </property>
</Properties>
</file>