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83" r:id="rId5"/>
    <p:sldId id="269" r:id="rId6"/>
    <p:sldId id="313" r:id="rId7"/>
    <p:sldId id="333" r:id="rId8"/>
    <p:sldId id="340" r:id="rId9"/>
    <p:sldId id="341" r:id="rId10"/>
    <p:sldId id="342" r:id="rId11"/>
    <p:sldId id="343" r:id="rId12"/>
    <p:sldId id="3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2A9"/>
    <a:srgbClr val="3F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078" autoAdjust="0"/>
  </p:normalViewPr>
  <p:slideViewPr>
    <p:cSldViewPr snapToGrid="0">
      <p:cViewPr varScale="1">
        <p:scale>
          <a:sx n="44" d="100"/>
          <a:sy n="44" d="100"/>
        </p:scale>
        <p:origin x="18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93608-12C0-8C48-8E78-E4906A27CF90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B0204-E1BA-474A-A494-A9CC9E987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1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6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5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3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7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0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0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8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0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7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1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B732-45A5-F940-BC46-418ADA2B0AA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1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hsbc.co.uk/current-accounts/products/student/" TargetMode="External"/><Relationship Id="rId3" Type="http://schemas.openxmlformats.org/officeDocument/2006/relationships/hyperlink" Target="https://www.santander.co.uk/personal/current-accounts/123-student-current-account" TargetMode="External"/><Relationship Id="rId7" Type="http://schemas.openxmlformats.org/officeDocument/2006/relationships/hyperlink" Target="https://www.lloydsbank.com/current-accounts/all-accounts/student-account.html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www.halifax.co.uk/bankaccounts/current-accounts/student-account.html" TargetMode="External"/><Relationship Id="rId5" Type="http://schemas.openxmlformats.org/officeDocument/2006/relationships/hyperlink" Target="https://www.barclays.co.uk/current-accounts/student-account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s://www.natwest.com/current-accounts/student_account.html" TargetMode="Externa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savethestudent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3F3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61011"/>
            <a:ext cx="12077701" cy="6929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34" y="1507538"/>
            <a:ext cx="9535566" cy="5470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651" y="2927823"/>
            <a:ext cx="8027166" cy="131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Budgeting for Uni</a:t>
            </a:r>
          </a:p>
        </p:txBody>
      </p:sp>
    </p:spTree>
    <p:extLst>
      <p:ext uri="{BB962C8B-B14F-4D97-AF65-F5344CB8AC3E}">
        <p14:creationId xmlns:p14="http://schemas.microsoft.com/office/powerpoint/2010/main" val="62767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0"/>
            <a:ext cx="12086665" cy="6934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In this talk..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754008"/>
            <a:ext cx="9443156" cy="6057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9015" y="2317722"/>
            <a:ext cx="4646144" cy="378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Student Finance re-cap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Uni living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How to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Student bank accounts</a:t>
            </a:r>
          </a:p>
          <a:p>
            <a:endParaRPr lang="en-GB" sz="20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My Top 5 Budgeting Tips for Uni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>
              <a:lnSpc>
                <a:spcPts val="2300"/>
              </a:lnSpc>
            </a:pPr>
            <a:endParaRPr lang="en-US" sz="1400" dirty="0">
              <a:solidFill>
                <a:srgbClr val="3F356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300"/>
              </a:lnSpc>
            </a:pP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1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0"/>
            <a:ext cx="12086665" cy="6934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3251116" y="234860"/>
            <a:ext cx="14278258" cy="8191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Student Finance re-cap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229" y="2938982"/>
            <a:ext cx="5543567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Tuition fee and maintenance loan</a:t>
            </a:r>
          </a:p>
          <a:p>
            <a:pPr>
              <a:lnSpc>
                <a:spcPts val="2300"/>
              </a:lnSpc>
            </a:pPr>
            <a:endParaRPr lang="en-US" sz="2400" dirty="0">
              <a:solidFill>
                <a:srgbClr val="3F356A"/>
              </a:solidFill>
              <a:latin typeface="Raleway" pitchFamily="2" charset="0"/>
              <a:ea typeface="Arial" charset="0"/>
              <a:cs typeface="Arial" charset="0"/>
            </a:endParaRP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Student Finance Calculator</a:t>
            </a:r>
          </a:p>
          <a:p>
            <a:pPr>
              <a:lnSpc>
                <a:spcPts val="2300"/>
              </a:lnSpc>
            </a:pPr>
            <a:endParaRPr lang="en-US" sz="2400" dirty="0">
              <a:solidFill>
                <a:srgbClr val="3F356A"/>
              </a:solidFill>
              <a:latin typeface="Raleway" pitchFamily="2" charset="0"/>
              <a:ea typeface="Arial" charset="0"/>
              <a:cs typeface="Arial" charset="0"/>
            </a:endParaRP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Student Finance Application </a:t>
            </a:r>
            <a:r>
              <a:rPr lang="en-US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(deadline Fri 20 May 22)</a:t>
            </a:r>
          </a:p>
          <a:p>
            <a:pPr>
              <a:lnSpc>
                <a:spcPts val="2300"/>
              </a:lnSpc>
            </a:pPr>
            <a:endParaRPr lang="en-US" sz="2400" dirty="0">
              <a:solidFill>
                <a:srgbClr val="3F356A"/>
              </a:solidFill>
              <a:latin typeface="Raleway" pitchFamily="2" charset="0"/>
              <a:ea typeface="Arial" charset="0"/>
              <a:cs typeface="Arial" charset="0"/>
            </a:endParaRP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Repaying </a:t>
            </a:r>
          </a:p>
          <a:p>
            <a:pPr>
              <a:lnSpc>
                <a:spcPts val="2300"/>
              </a:lnSpc>
            </a:pPr>
            <a:endParaRPr lang="en-US" sz="2400" dirty="0">
              <a:solidFill>
                <a:srgbClr val="3F356A"/>
              </a:solidFill>
              <a:latin typeface="Raleway" pitchFamily="2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DEEEC-ACD1-4882-9E57-49C5ABF3F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623" y="5469173"/>
            <a:ext cx="904354" cy="871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4FE52-5A19-4934-BA56-9260B893D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096" y="3866527"/>
            <a:ext cx="2449206" cy="24741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9CF0CC7-1819-4939-BFBF-EFBF01B0ADC2}"/>
              </a:ext>
            </a:extLst>
          </p:cNvPr>
          <p:cNvSpPr txBox="1">
            <a:spLocks/>
          </p:cNvSpPr>
          <p:nvPr/>
        </p:nvSpPr>
        <p:spPr>
          <a:xfrm>
            <a:off x="6548088" y="3265704"/>
            <a:ext cx="4875222" cy="31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Student Finance Calculator</a:t>
            </a:r>
          </a:p>
        </p:txBody>
      </p:sp>
    </p:spTree>
    <p:extLst>
      <p:ext uri="{BB962C8B-B14F-4D97-AF65-F5344CB8AC3E}">
        <p14:creationId xmlns:p14="http://schemas.microsoft.com/office/powerpoint/2010/main" val="177623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D7B356-680E-4A39-91CB-2A35E2C4F6AD}"/>
              </a:ext>
            </a:extLst>
          </p:cNvPr>
          <p:cNvSpPr txBox="1">
            <a:spLocks/>
          </p:cNvSpPr>
          <p:nvPr/>
        </p:nvSpPr>
        <p:spPr>
          <a:xfrm>
            <a:off x="34532" y="554032"/>
            <a:ext cx="6061468" cy="144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3F356A"/>
                </a:solidFill>
                <a:latin typeface="Raleway" pitchFamily="2" charset="0"/>
              </a:rPr>
              <a:t>Uni living costs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D8F6-F1E8-4F7C-A6BA-89D2778C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3" y="2000907"/>
            <a:ext cx="2793086" cy="1627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AC9327-04EA-4501-BBC5-32E6B2F73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76" y="1668124"/>
            <a:ext cx="2775472" cy="1187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1D5BF1-03CF-4A98-9594-CF98FE11A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98" y="3533940"/>
            <a:ext cx="2251040" cy="1056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D17C1E-D71F-4753-B87B-945F5AAA4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442" y="315990"/>
            <a:ext cx="1671276" cy="1446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BCC576-5261-49DD-AB19-2AEC3BF94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056" y="989632"/>
            <a:ext cx="1715868" cy="23342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AAE692-DA3B-474D-95F3-85B65C2EF0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2886" y="1793195"/>
            <a:ext cx="1810736" cy="5772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69B596-D841-4498-96DC-A463FBC8A6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1896" y="292518"/>
            <a:ext cx="2051124" cy="697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6C432A-CEC1-4AF3-BABA-804CDC0B29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0464" y="5295726"/>
            <a:ext cx="3333108" cy="12697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84E4BF-5AB6-4F33-93E8-20C5AD3986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4982" y="2793046"/>
            <a:ext cx="3231064" cy="8982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58640F-D24B-450B-880C-A8B03834E3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5558" y="4408111"/>
            <a:ext cx="2554516" cy="13930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A80ACB-E267-4DF8-A728-2850314B9C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7018" y="2298419"/>
            <a:ext cx="1986604" cy="11467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9CA095-DDCF-4974-8393-0716C846E7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3362" y="3987590"/>
            <a:ext cx="2307312" cy="13862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7C7E6C-DB4C-4B0F-A4D7-E7196E27CA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8666" y="4712594"/>
            <a:ext cx="1839176" cy="103722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BEAE14-BADE-43DD-A234-393A0F252B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368" y="5075588"/>
            <a:ext cx="3518688" cy="11167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168F36E-2118-4A23-98B8-6B95D3FC09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2460" y="5640835"/>
            <a:ext cx="2270500" cy="11029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59B775A-8FDC-48FC-A710-429DFBE550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50982" y="4829799"/>
            <a:ext cx="1968266" cy="13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D7B356-680E-4A39-91CB-2A35E2C4F6AD}"/>
              </a:ext>
            </a:extLst>
          </p:cNvPr>
          <p:cNvSpPr txBox="1">
            <a:spLocks/>
          </p:cNvSpPr>
          <p:nvPr/>
        </p:nvSpPr>
        <p:spPr>
          <a:xfrm>
            <a:off x="34532" y="277016"/>
            <a:ext cx="6061468" cy="144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3F356A"/>
                </a:solidFill>
                <a:latin typeface="Raleway" pitchFamily="2" charset="0"/>
              </a:rPr>
              <a:t>How to budget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D0A15-7725-4465-BF2C-5DA43BD3C6EE}"/>
              </a:ext>
            </a:extLst>
          </p:cNvPr>
          <p:cNvSpPr txBox="1"/>
          <p:nvPr/>
        </p:nvSpPr>
        <p:spPr>
          <a:xfrm>
            <a:off x="689317" y="1000453"/>
            <a:ext cx="606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F356A"/>
                </a:solidFill>
                <a:latin typeface="Raleway" pitchFamily="2" charset="0"/>
              </a:rPr>
              <a:t>Identify your monthly budget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BC664D-4FEA-4EDF-92D9-27DEB76F5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96488"/>
              </p:ext>
            </p:extLst>
          </p:nvPr>
        </p:nvGraphicFramePr>
        <p:xfrm>
          <a:off x="689316" y="1566774"/>
          <a:ext cx="11121684" cy="5014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0630">
                  <a:extLst>
                    <a:ext uri="{9D8B030D-6E8A-4147-A177-3AD203B41FA5}">
                      <a16:colId xmlns:a16="http://schemas.microsoft.com/office/drawing/2014/main" val="832279630"/>
                    </a:ext>
                  </a:extLst>
                </a:gridCol>
                <a:gridCol w="1336454">
                  <a:extLst>
                    <a:ext uri="{9D8B030D-6E8A-4147-A177-3AD203B41FA5}">
                      <a16:colId xmlns:a16="http://schemas.microsoft.com/office/drawing/2014/main" val="331263227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9797588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68030975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813344222"/>
                    </a:ext>
                  </a:extLst>
                </a:gridCol>
              </a:tblGrid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Student Loan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Work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Allowance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Total monthly budget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653067950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September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278098016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October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576635000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November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863222582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December (home)*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872753892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January (home)*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787215211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February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086738064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March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193175171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April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753807913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May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806512409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June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222711840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July (home)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619562603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August (home)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879948792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861624219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73961412"/>
                  </a:ext>
                </a:extLst>
              </a:tr>
              <a:tr h="191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*December and January you pay rent on your student accommodation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675454578"/>
                  </a:ext>
                </a:extLst>
              </a:tr>
              <a:tr h="12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Total student loan (per year): £4,524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£4,524/10 = £452 PM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Monthly work income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£142.50 X 4 = £570 PM</a:t>
                      </a:r>
                      <a:br>
                        <a:rPr lang="en-US" sz="1400" u="sng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15 hours per week £9.50 (National Living Wage)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Parents allowance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£500/10 = £50 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38015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20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D7B356-680E-4A39-91CB-2A35E2C4F6AD}"/>
              </a:ext>
            </a:extLst>
          </p:cNvPr>
          <p:cNvSpPr txBox="1">
            <a:spLocks/>
          </p:cNvSpPr>
          <p:nvPr/>
        </p:nvSpPr>
        <p:spPr>
          <a:xfrm>
            <a:off x="34532" y="554032"/>
            <a:ext cx="6061468" cy="144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3F356A"/>
                </a:solidFill>
                <a:latin typeface="Raleway" pitchFamily="2" charset="0"/>
              </a:rPr>
              <a:t>How to budget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D0A15-7725-4465-BF2C-5DA43BD3C6EE}"/>
              </a:ext>
            </a:extLst>
          </p:cNvPr>
          <p:cNvSpPr txBox="1"/>
          <p:nvPr/>
        </p:nvSpPr>
        <p:spPr>
          <a:xfrm>
            <a:off x="644795" y="1350198"/>
            <a:ext cx="606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F356A"/>
                </a:solidFill>
                <a:latin typeface="Raleway" pitchFamily="2" charset="0"/>
              </a:rPr>
              <a:t>Identify your monthly outgoings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F2DA22-5ACE-428A-8296-78FE2352D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02276"/>
              </p:ext>
            </p:extLst>
          </p:nvPr>
        </p:nvGraphicFramePr>
        <p:xfrm>
          <a:off x="644795" y="2146832"/>
          <a:ext cx="4460605" cy="3929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0139">
                  <a:extLst>
                    <a:ext uri="{9D8B030D-6E8A-4147-A177-3AD203B41FA5}">
                      <a16:colId xmlns:a16="http://schemas.microsoft.com/office/drawing/2014/main" val="1575263327"/>
                    </a:ext>
                  </a:extLst>
                </a:gridCol>
                <a:gridCol w="2000466">
                  <a:extLst>
                    <a:ext uri="{9D8B030D-6E8A-4147-A177-3AD203B41FA5}">
                      <a16:colId xmlns:a16="http://schemas.microsoft.com/office/drawing/2014/main" val="2417412274"/>
                    </a:ext>
                  </a:extLst>
                </a:gridCol>
              </a:tblGrid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Monthly budget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5412391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0392598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Rent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£516.90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2003622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Food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£160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0521809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Phone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52379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Gym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15390039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Travel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5321452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Toiletries/Household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3430293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Socialising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5758413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Subscriptions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811525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Clothing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£80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8711663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Emergency pot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2076156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Uni books/equipment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3720793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£1,071.90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322595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47553D-B052-4BE9-8DED-673E1C289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9" t="8129" r="4424" b="2338"/>
          <a:stretch/>
        </p:blipFill>
        <p:spPr>
          <a:xfrm>
            <a:off x="7038904" y="2146833"/>
            <a:ext cx="3664756" cy="3690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7A1C2-A490-4AC2-8E08-502B1C5B1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832" y="1350198"/>
            <a:ext cx="26289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4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D7B356-680E-4A39-91CB-2A35E2C4F6AD}"/>
              </a:ext>
            </a:extLst>
          </p:cNvPr>
          <p:cNvSpPr txBox="1">
            <a:spLocks/>
          </p:cNvSpPr>
          <p:nvPr/>
        </p:nvSpPr>
        <p:spPr>
          <a:xfrm>
            <a:off x="34532" y="554032"/>
            <a:ext cx="8372868" cy="144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3F356A"/>
                </a:solidFill>
                <a:latin typeface="Raleway" pitchFamily="2" charset="0"/>
              </a:rPr>
              <a:t>Student Bank Accounts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241CB12F-B144-41DF-8636-07B1541D1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08" y="2125378"/>
            <a:ext cx="3143784" cy="1087722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C383B19C-E8AC-4CE4-9917-1793DC3A6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341" y="2135549"/>
            <a:ext cx="3991718" cy="1067380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702451F9-23E3-4B9C-8365-A1CE22A22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9112" y="2158421"/>
            <a:ext cx="3152775" cy="971550"/>
          </a:xfrm>
          <a:prstGeom prst="rect">
            <a:avLst/>
          </a:prstGeom>
        </p:spPr>
      </p:pic>
      <p:pic>
        <p:nvPicPr>
          <p:cNvPr id="15" name="Picture 14">
            <a:hlinkClick r:id="rId9"/>
            <a:extLst>
              <a:ext uri="{FF2B5EF4-FFF2-40B4-BE49-F238E27FC236}">
                <a16:creationId xmlns:a16="http://schemas.microsoft.com/office/drawing/2014/main" id="{75403963-EA3C-4A98-B190-446281298E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208" y="4240085"/>
            <a:ext cx="3045534" cy="1036110"/>
          </a:xfrm>
          <a:prstGeom prst="rect">
            <a:avLst/>
          </a:prstGeom>
        </p:spPr>
      </p:pic>
      <p:pic>
        <p:nvPicPr>
          <p:cNvPr id="17" name="Picture 16">
            <a:hlinkClick r:id="rId11"/>
            <a:extLst>
              <a:ext uri="{FF2B5EF4-FFF2-40B4-BE49-F238E27FC236}">
                <a16:creationId xmlns:a16="http://schemas.microsoft.com/office/drawing/2014/main" id="{161A4561-C7C5-4748-8E89-7DF6C360CC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8400" y="4046493"/>
            <a:ext cx="1879600" cy="1373554"/>
          </a:xfrm>
          <a:prstGeom prst="rect">
            <a:avLst/>
          </a:prstGeom>
        </p:spPr>
      </p:pic>
      <p:pic>
        <p:nvPicPr>
          <p:cNvPr id="19" name="Picture 18">
            <a:hlinkClick r:id="rId13"/>
            <a:extLst>
              <a:ext uri="{FF2B5EF4-FFF2-40B4-BE49-F238E27FC236}">
                <a16:creationId xmlns:a16="http://schemas.microsoft.com/office/drawing/2014/main" id="{1ADB96D2-5560-4F10-A90A-9FBA5C54EF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1036" y="4082271"/>
            <a:ext cx="28289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1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3F3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96" y="612989"/>
            <a:ext cx="1236892" cy="10776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D46EA2-77D8-42D2-8875-15CD5B3EAE99}"/>
              </a:ext>
            </a:extLst>
          </p:cNvPr>
          <p:cNvSpPr txBox="1">
            <a:spLocks/>
          </p:cNvSpPr>
          <p:nvPr/>
        </p:nvSpPr>
        <p:spPr>
          <a:xfrm>
            <a:off x="-2240972" y="2173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rgbClr val="06B2A9"/>
                </a:solidFill>
                <a:latin typeface="Raleway" pitchFamily="2" charset="0"/>
              </a:rPr>
              <a:t>Useful links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3A2BD07-4F94-4719-801F-C2C2AE166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252" y="1878644"/>
            <a:ext cx="1891146" cy="1350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EE675-DC4E-40DD-9D5A-A0D9D1049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884" y="1981118"/>
            <a:ext cx="2856188" cy="1245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DEA130-0C56-4670-B6DB-A08C57B5F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106" y="2016668"/>
            <a:ext cx="2086390" cy="1174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BC948D-B864-4365-A8DF-49A16A8F4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214" y="4215853"/>
            <a:ext cx="5264398" cy="905016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07DC9568-4234-4F58-8E28-0BD7B36342BE}"/>
              </a:ext>
            </a:extLst>
          </p:cNvPr>
          <p:cNvSpPr/>
          <p:nvPr/>
        </p:nvSpPr>
        <p:spPr>
          <a:xfrm>
            <a:off x="242225" y="3800778"/>
            <a:ext cx="3530600" cy="2839901"/>
          </a:xfrm>
          <a:prstGeom prst="cloudCallout">
            <a:avLst>
              <a:gd name="adj1" fmla="val 67128"/>
              <a:gd name="adj2" fmla="val 41253"/>
            </a:avLst>
          </a:prstGeom>
          <a:solidFill>
            <a:srgbClr val="06B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>
                <a:latin typeface="Raleway" pitchFamily="2" charset="0"/>
              </a:rPr>
              <a:t>My Top Tip:</a:t>
            </a:r>
          </a:p>
          <a:p>
            <a:pPr algn="ctr"/>
            <a:r>
              <a:rPr lang="en-GB" sz="2000" dirty="0">
                <a:latin typeface="Raleway" pitchFamily="2" charset="0"/>
              </a:rPr>
              <a:t>Do a weekly meal plan so you don’t waste food and money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56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3F3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96" y="612989"/>
            <a:ext cx="1236892" cy="10776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D46EA2-77D8-42D2-8875-15CD5B3EAE99}"/>
              </a:ext>
            </a:extLst>
          </p:cNvPr>
          <p:cNvSpPr txBox="1">
            <a:spLocks/>
          </p:cNvSpPr>
          <p:nvPr/>
        </p:nvSpPr>
        <p:spPr>
          <a:xfrm>
            <a:off x="692728" y="36717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rgbClr val="06B2A9"/>
                </a:solidFill>
                <a:latin typeface="Raleway" pitchFamily="2" charset="0"/>
              </a:rPr>
              <a:t>Thanks for listening</a:t>
            </a:r>
          </a:p>
          <a:p>
            <a:endParaRPr lang="en-GB" sz="6600" b="1" dirty="0">
              <a:solidFill>
                <a:srgbClr val="06B2A9"/>
              </a:solidFill>
              <a:latin typeface="Raleway" pitchFamily="2" charset="0"/>
            </a:endParaRPr>
          </a:p>
          <a:p>
            <a:r>
              <a:rPr lang="en-GB" sz="6600" b="1" dirty="0">
                <a:solidFill>
                  <a:srgbClr val="06B2A9"/>
                </a:solidFill>
                <a:latin typeface="Raleway" pitchFamily="2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1357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03951_NEACO_POWERPOINT_TEMPLATE_GENERIC AERIAL" id="{37CC829C-86B3-6541-AFB1-4BBB1EA65F14}" vid="{10D9F2A0-E953-6C44-BF4B-0609D5E6C4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quisitionNumber xmlns="8d6a84aa-eb0c-48bb-8e1b-a415ee080bbe" xsi:nil="true"/>
    <GRN xmlns="8d6a84aa-eb0c-48bb-8e1b-a415ee080bbe" xsi:nil="true"/>
    <PO xmlns="8d6a84aa-eb0c-48bb-8e1b-a415ee080bbe" xsi:nil="true"/>
    <Status xmlns="8d6a84aa-eb0c-48bb-8e1b-a415ee080b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940EBCBA21447B290AA1B5C53E5A5" ma:contentTypeVersion="17" ma:contentTypeDescription="Create a new document." ma:contentTypeScope="" ma:versionID="e46a713c0cd9d2c896efa2124b10703f">
  <xsd:schema xmlns:xsd="http://www.w3.org/2001/XMLSchema" xmlns:xs="http://www.w3.org/2001/XMLSchema" xmlns:p="http://schemas.microsoft.com/office/2006/metadata/properties" xmlns:ns2="8d6a84aa-eb0c-48bb-8e1b-a415ee080bbe" xmlns:ns3="4882c3f7-064f-43ac-ac89-7f47a815d1fe" targetNamespace="http://schemas.microsoft.com/office/2006/metadata/properties" ma:root="true" ma:fieldsID="82ac8ce6f5b94a089bc5fa81e90937eb" ns2:_="" ns3:_="">
    <xsd:import namespace="8d6a84aa-eb0c-48bb-8e1b-a415ee080bbe"/>
    <xsd:import namespace="4882c3f7-064f-43ac-ac89-7f47a815d1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RequisitionNumber" minOccurs="0"/>
                <xsd:element ref="ns2:GRN" minOccurs="0"/>
                <xsd:element ref="ns2:PO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a84aa-eb0c-48bb-8e1b-a415ee080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RequisitionNumber" ma:index="21" nillable="true" ma:displayName="Requisition Number" ma:format="Dropdown" ma:internalName="RequisitionNumber" ma:percentage="FALSE">
      <xsd:simpleType>
        <xsd:restriction base="dms:Number"/>
      </xsd:simpleType>
    </xsd:element>
    <xsd:element name="GRN" ma:index="22" nillable="true" ma:displayName="GRN " ma:format="Dropdown" ma:internalName="GRN" ma:percentage="FALSE">
      <xsd:simpleType>
        <xsd:restriction base="dms:Number"/>
      </xsd:simpleType>
    </xsd:element>
    <xsd:element name="PO" ma:index="23" nillable="true" ma:displayName="PO" ma:format="Dropdown" ma:internalName="PO" ma:percentage="FALSE">
      <xsd:simpleType>
        <xsd:restriction base="dms:Number"/>
      </xsd:simpleType>
    </xsd:element>
    <xsd:element name="Status" ma:index="24" nillable="true" ma:displayName="Status" ma:description="Awaiting PO&#10;Awaiting GRN&#10;Sent to Finance" ma:format="Dropdown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2c3f7-064f-43ac-ac89-7f47a815d1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5A5604-2AFF-4862-9AF2-E53AF17E46BD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4882c3f7-064f-43ac-ac89-7f47a815d1fe"/>
    <ds:schemaRef ds:uri="8d6a84aa-eb0c-48bb-8e1b-a415ee080bb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47BBB8-31A7-4CFC-B24A-74CA40289B26}">
  <ds:schemaRefs>
    <ds:schemaRef ds:uri="4882c3f7-064f-43ac-ac89-7f47a815d1fe"/>
    <ds:schemaRef ds:uri="8d6a84aa-eb0c-48bb-8e1b-a415ee080b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BE8E50-D984-4326-86F3-BAF8DAD2AC3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b03951_NEACO_POWERPOINT_TEMPLATE_GENERIC AERIAL (003)</Template>
  <TotalTime>1</TotalTime>
  <Words>333</Words>
  <Application>Microsoft Office PowerPoint</Application>
  <PresentationFormat>Widescreen</PresentationFormat>
  <Paragraphs>141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Raleway</vt:lpstr>
      <vt:lpstr>Office Theme</vt:lpstr>
      <vt:lpstr>PowerPoint Presentation</vt:lpstr>
      <vt:lpstr>In this talk.. </vt:lpstr>
      <vt:lpstr>Student Finance re-cap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Pemberton</dc:creator>
  <cp:lastModifiedBy>Robert George</cp:lastModifiedBy>
  <cp:revision>3</cp:revision>
  <cp:lastPrinted>2017-05-05T10:55:41Z</cp:lastPrinted>
  <dcterms:created xsi:type="dcterms:W3CDTF">2017-08-30T07:55:30Z</dcterms:created>
  <dcterms:modified xsi:type="dcterms:W3CDTF">2026-01-07T13:02:49Z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0x010100FDC940EBCBA21447B290AA1B5C53E5A5</vt:lpwstr>
  </property>
  <property fmtid="{D5CDD505-2E9C-101B-9397-08002B2CF9AE}" pid="3" name="TaxKeyword">
    <vt:lpwstr/>
  </property>
</Properties>
</file>